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Override1.xml" ContentType="application/vnd.openxmlformats-officedocument.themeOverride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2"/>
  </p:sldMasterIdLst>
  <p:notesMasterIdLst>
    <p:notesMasterId r:id="rId23"/>
  </p:notesMasterIdLst>
  <p:handoutMasterIdLst>
    <p:handoutMasterId r:id="rId24"/>
  </p:handoutMasterIdLst>
  <p:sldIdLst>
    <p:sldId id="276" r:id="rId3"/>
    <p:sldId id="309" r:id="rId4"/>
    <p:sldId id="306" r:id="rId5"/>
    <p:sldId id="352" r:id="rId6"/>
    <p:sldId id="310" r:id="rId7"/>
    <p:sldId id="311" r:id="rId8"/>
    <p:sldId id="345" r:id="rId9"/>
    <p:sldId id="325" r:id="rId10"/>
    <p:sldId id="347" r:id="rId11"/>
    <p:sldId id="351" r:id="rId12"/>
    <p:sldId id="337" r:id="rId13"/>
    <p:sldId id="348" r:id="rId14"/>
    <p:sldId id="350" r:id="rId15"/>
    <p:sldId id="353" r:id="rId16"/>
    <p:sldId id="332" r:id="rId17"/>
    <p:sldId id="349" r:id="rId18"/>
    <p:sldId id="334" r:id="rId19"/>
    <p:sldId id="335" r:id="rId20"/>
    <p:sldId id="344" r:id="rId21"/>
    <p:sldId id="289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A7DBB504-943A-434F-A2FE-C0F74301F991}">
          <p14:sldIdLst>
            <p14:sldId id="276"/>
          </p14:sldIdLst>
        </p14:section>
        <p14:section name="目录" id="{D4C912CF-506D-41F9-AACB-D915CAEDBBC0}">
          <p14:sldIdLst>
            <p14:sldId id="309"/>
            <p14:sldId id="306"/>
            <p14:sldId id="352"/>
            <p14:sldId id="310"/>
          </p14:sldIdLst>
        </p14:section>
        <p14:section name="方案设计" id="{37CAE719-1C77-4A4D-8C56-82C982DBEFB8}">
          <p14:sldIdLst>
            <p14:sldId id="311"/>
          </p14:sldIdLst>
        </p14:section>
        <p14:section name="成果展示" id="{64DFC729-7A26-4CA8-913A-1102FB49EB09}">
          <p14:sldIdLst>
            <p14:sldId id="345"/>
            <p14:sldId id="325"/>
            <p14:sldId id="347"/>
            <p14:sldId id="351"/>
            <p14:sldId id="337"/>
            <p14:sldId id="348"/>
            <p14:sldId id="350"/>
            <p14:sldId id="353"/>
          </p14:sldIdLst>
        </p14:section>
        <p14:section name="创新优势" id="{355BE0A7-7D73-431C-A33F-AFE67BBA0BBD}">
          <p14:sldIdLst>
            <p14:sldId id="332"/>
          </p14:sldIdLst>
        </p14:section>
        <p14:section name="商业考量" id="{B3DD3C10-9965-422C-A512-32C856705F3D}">
          <p14:sldIdLst>
            <p14:sldId id="349"/>
            <p14:sldId id="334"/>
            <p14:sldId id="335"/>
            <p14:sldId id="344"/>
            <p14:sldId id="2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u" initials="Y" lastIdx="1" clrIdx="0">
    <p:extLst>
      <p:ext uri="{19B8F6BF-5375-455C-9EA6-DF929625EA0E}">
        <p15:presenceInfo xmlns:p15="http://schemas.microsoft.com/office/powerpoint/2012/main" userId="You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78DB"/>
    <a:srgbClr val="4472C4"/>
    <a:srgbClr val="767171"/>
    <a:srgbClr val="ED7D31"/>
    <a:srgbClr val="70AD47"/>
    <a:srgbClr val="F2F2F2"/>
    <a:srgbClr val="B9E6FF"/>
    <a:srgbClr val="39B9FF"/>
    <a:srgbClr val="38B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17" autoAdjust="0"/>
    <p:restoredTop sz="96357" autoAdjust="0"/>
  </p:normalViewPr>
  <p:slideViewPr>
    <p:cSldViewPr snapToGrid="0" showGuides="1">
      <p:cViewPr varScale="1">
        <p:scale>
          <a:sx n="87" d="100"/>
          <a:sy n="87" d="100"/>
        </p:scale>
        <p:origin x="379" y="58"/>
      </p:cViewPr>
      <p:guideLst>
        <p:guide orient="horz" pos="2115"/>
        <p:guide pos="3817"/>
      </p:guideLst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20T01:06:19.462" idx="1">
    <p:pos x="10" y="10"/>
    <p:text>zhong jian zi ti pai ban</p:text>
    <p:extLst>
      <p:ext uri="{C676402C-5697-4E1C-873F-D02D1690AC5C}">
        <p15:threadingInfo xmlns:p15="http://schemas.microsoft.com/office/powerpoint/2012/main" timeZoneBias="-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E672D91-845D-4D55-A3E8-C5FCFE279E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07D7482-E526-4FBC-B77B-2EB66C0063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2E5D64-5C27-49B6-8568-477E4779100D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C6A14D5-AA1A-49B4-89F2-8D80FC9C231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8888041-245C-4535-8988-F73CAD9DAFB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6F046F-3BA3-453A-9E51-069E42FD4B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03700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080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563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E8F534B-88CB-42DB-8796-BCD943A109B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 dirty="0"/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D3ED0EE1-FFAE-4F60-89FF-0582C49F68F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1629573" y="6393734"/>
            <a:ext cx="460010" cy="344831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zh-CN" alt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6BEA4233-72E2-44CC-BE5E-1EF1CC62D3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6" r="52286"/>
          <a:stretch/>
        </p:blipFill>
        <p:spPr>
          <a:xfrm>
            <a:off x="167462" y="4338628"/>
            <a:ext cx="588617" cy="647710"/>
          </a:xfrm>
          <a:prstGeom prst="rect">
            <a:avLst/>
          </a:prstGeom>
          <a:effectLst>
            <a:outerShdw blurRad="50800" dist="38100" dir="2700000" algn="tl" rotWithShape="0">
              <a:schemeClr val="bg2">
                <a:lumMod val="50000"/>
                <a:alpha val="40000"/>
              </a:schemeClr>
            </a:outerShdw>
          </a:effectLst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0F5BA318-0E2A-4D5C-A9F2-B18CEEC7D6AE}"/>
              </a:ext>
            </a:extLst>
          </p:cNvPr>
          <p:cNvSpPr txBox="1"/>
          <p:nvPr userDrawn="1"/>
        </p:nvSpPr>
        <p:spPr>
          <a:xfrm>
            <a:off x="11655206" y="4904218"/>
            <a:ext cx="369332" cy="137008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200" kern="1200" dirty="0">
                <a:solidFill>
                  <a:schemeClr val="bg1">
                    <a:lumMod val="6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  <a:cs typeface="+mn-cs"/>
              </a:rPr>
              <a:t>你的专业求职顾问</a:t>
            </a: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3118EF27-522A-40D6-952F-C0536931B9D7}"/>
              </a:ext>
            </a:extLst>
          </p:cNvPr>
          <p:cNvSpPr/>
          <p:nvPr userDrawn="1"/>
        </p:nvSpPr>
        <p:spPr>
          <a:xfrm flipV="1">
            <a:off x="381902" y="512763"/>
            <a:ext cx="63932" cy="63932"/>
          </a:xfrm>
          <a:prstGeom prst="ellipse">
            <a:avLst/>
          </a:prstGeom>
          <a:solidFill>
            <a:srgbClr val="38B5FF"/>
          </a:solidFill>
          <a:ln>
            <a:solidFill>
              <a:srgbClr val="39B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6C4DDC91-5A99-4B25-8A76-0885B2E73B7B}"/>
              </a:ext>
            </a:extLst>
          </p:cNvPr>
          <p:cNvSpPr/>
          <p:nvPr userDrawn="1"/>
        </p:nvSpPr>
        <p:spPr>
          <a:xfrm flipV="1">
            <a:off x="375338" y="687223"/>
            <a:ext cx="63932" cy="63932"/>
          </a:xfrm>
          <a:prstGeom prst="ellipse">
            <a:avLst/>
          </a:prstGeom>
          <a:solidFill>
            <a:srgbClr val="38B5FF"/>
          </a:solidFill>
          <a:ln>
            <a:solidFill>
              <a:srgbClr val="39B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0D9D38D2-BF10-404F-A8A1-CBF2BBBF4CC9}"/>
              </a:ext>
            </a:extLst>
          </p:cNvPr>
          <p:cNvSpPr/>
          <p:nvPr userDrawn="1"/>
        </p:nvSpPr>
        <p:spPr>
          <a:xfrm flipV="1">
            <a:off x="375338" y="860722"/>
            <a:ext cx="63932" cy="63932"/>
          </a:xfrm>
          <a:prstGeom prst="ellipse">
            <a:avLst/>
          </a:prstGeom>
          <a:solidFill>
            <a:srgbClr val="38B5FF"/>
          </a:solidFill>
          <a:ln>
            <a:solidFill>
              <a:srgbClr val="39B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325C5E56-E9E8-45F1-BF2D-C22EE0C95BF5}"/>
              </a:ext>
            </a:extLst>
          </p:cNvPr>
          <p:cNvSpPr/>
          <p:nvPr userDrawn="1"/>
        </p:nvSpPr>
        <p:spPr>
          <a:xfrm flipV="1">
            <a:off x="375338" y="1034221"/>
            <a:ext cx="63932" cy="63932"/>
          </a:xfrm>
          <a:prstGeom prst="ellipse">
            <a:avLst/>
          </a:prstGeom>
          <a:solidFill>
            <a:srgbClr val="38B5FF"/>
          </a:solidFill>
          <a:ln>
            <a:solidFill>
              <a:srgbClr val="39B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CBD530D-EAAC-47AF-9DDD-F2A3CAB54B2F}"/>
              </a:ext>
            </a:extLst>
          </p:cNvPr>
          <p:cNvSpPr txBox="1"/>
          <p:nvPr userDrawn="1"/>
        </p:nvSpPr>
        <p:spPr>
          <a:xfrm>
            <a:off x="222638" y="2176126"/>
            <a:ext cx="369332" cy="216250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200" kern="1200" dirty="0">
                <a:solidFill>
                  <a:schemeClr val="bg1">
                    <a:lumMod val="6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  <a:cs typeface="+mn-cs"/>
              </a:rPr>
              <a:t>助力精准求职，实现有效招聘</a:t>
            </a:r>
          </a:p>
        </p:txBody>
      </p:sp>
      <p:sp>
        <p:nvSpPr>
          <p:cNvPr id="40" name="图片占位符 39">
            <a:extLst>
              <a:ext uri="{FF2B5EF4-FFF2-40B4-BE49-F238E27FC236}">
                <a16:creationId xmlns:a16="http://schemas.microsoft.com/office/drawing/2014/main" id="{11AF126D-4D28-4B83-97A3-3FD22209E5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43125" y="1244600"/>
            <a:ext cx="4108450" cy="3741738"/>
          </a:xfrm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36138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65" userDrawn="1">
          <p15:clr>
            <a:srgbClr val="FBAE40"/>
          </p15:clr>
        </p15:guide>
        <p15:guide id="2" orient="horz" pos="323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50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0FCD4E5B-4A3F-48C5-B7EA-F3A98E249F58}"/>
              </a:ext>
            </a:extLst>
          </p:cNvPr>
          <p:cNvSpPr/>
          <p:nvPr userDrawn="1"/>
        </p:nvSpPr>
        <p:spPr>
          <a:xfrm>
            <a:off x="0" y="-3587"/>
            <a:ext cx="12192000" cy="6858000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E8F534B-88CB-42DB-8796-BCD943A109B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1078DB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 dirty="0"/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D3ED0EE1-FFAE-4F60-89FF-0582C49F68F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1553339" y="5928969"/>
            <a:ext cx="460010" cy="344831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zh-CN" alt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6BEA4233-72E2-44CC-BE5E-1EF1CC62D3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6" r="52286"/>
          <a:stretch/>
        </p:blipFill>
        <p:spPr>
          <a:xfrm>
            <a:off x="136836" y="393189"/>
            <a:ext cx="588617" cy="647710"/>
          </a:xfrm>
          <a:prstGeom prst="rect">
            <a:avLst/>
          </a:prstGeom>
          <a:effectLst>
            <a:outerShdw blurRad="50800" dist="38100" dir="2700000" algn="tl" rotWithShape="0">
              <a:schemeClr val="bg2">
                <a:lumMod val="50000"/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97026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orient="horz" pos="323">
          <p15:clr>
            <a:srgbClr val="FBAE40"/>
          </p15:clr>
        </p15:guide>
        <p15:guide id="3" pos="7333">
          <p15:clr>
            <a:srgbClr val="FBAE40"/>
          </p15:clr>
        </p15:guide>
        <p15:guide id="4" orient="horz" pos="3952">
          <p15:clr>
            <a:srgbClr val="FBAE40"/>
          </p15:clr>
        </p15:guide>
        <p15:guide id="5" pos="50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E8F534B-88CB-42DB-8796-BCD943A109B4}"/>
              </a:ext>
            </a:extLst>
          </p:cNvPr>
          <p:cNvSpPr/>
          <p:nvPr userDrawn="1"/>
        </p:nvSpPr>
        <p:spPr>
          <a:xfrm>
            <a:off x="0" y="-3587"/>
            <a:ext cx="12192000" cy="6858000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28" name="内容占位符 23">
            <a:extLst>
              <a:ext uri="{FF2B5EF4-FFF2-40B4-BE49-F238E27FC236}">
                <a16:creationId xmlns:a16="http://schemas.microsoft.com/office/drawing/2014/main" id="{CB1DFBE1-AFD6-4BE4-9A15-1C435EEBFA1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23145" y="123288"/>
            <a:ext cx="2744783" cy="1037385"/>
          </a:xfrm>
        </p:spPr>
        <p:txBody>
          <a:bodyPr>
            <a:noAutofit/>
          </a:bodyPr>
          <a:lstStyle>
            <a:lvl1pPr marL="0" indent="0">
              <a:buNone/>
              <a:defRPr sz="6000">
                <a:solidFill>
                  <a:schemeClr val="bg2">
                    <a:lumMod val="90000"/>
                  </a:schemeClr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defRPr>
            </a:lvl1pPr>
          </a:lstStyle>
          <a:p>
            <a:pPr lvl="0"/>
            <a:r>
              <a:rPr lang="en-US" altLang="zh-CN" dirty="0"/>
              <a:t>TOPIC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9D258A-1EF7-4026-8697-8541D880FF6B}"/>
              </a:ext>
            </a:extLst>
          </p:cNvPr>
          <p:cNvSpPr txBox="1"/>
          <p:nvPr userDrawn="1"/>
        </p:nvSpPr>
        <p:spPr>
          <a:xfrm>
            <a:off x="11544102" y="2742926"/>
            <a:ext cx="461665" cy="609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职达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9E349E2-82E7-45B8-93FF-7B3A663EAE78}"/>
              </a:ext>
            </a:extLst>
          </p:cNvPr>
          <p:cNvSpPr txBox="1"/>
          <p:nvPr userDrawn="1"/>
        </p:nvSpPr>
        <p:spPr>
          <a:xfrm>
            <a:off x="11661869" y="3425413"/>
            <a:ext cx="369332" cy="213056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助力精准求职，实现有效招聘</a:t>
            </a:r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D3ED0EE1-FFAE-4F60-89FF-0582C49F68F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1553339" y="5928969"/>
            <a:ext cx="460010" cy="344831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zh-CN" alt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9CB4956-35C8-48B5-8B85-E60A75849190}"/>
              </a:ext>
            </a:extLst>
          </p:cNvPr>
          <p:cNvSpPr/>
          <p:nvPr userDrawn="1"/>
        </p:nvSpPr>
        <p:spPr>
          <a:xfrm>
            <a:off x="387819" y="949660"/>
            <a:ext cx="98200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内容占位符 23">
            <a:extLst>
              <a:ext uri="{FF2B5EF4-FFF2-40B4-BE49-F238E27FC236}">
                <a16:creationId xmlns:a16="http://schemas.microsoft.com/office/drawing/2014/main" id="{AFE70A1D-B87B-47C0-A808-D68A1CE8AC9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50863" y="512763"/>
            <a:ext cx="1900935" cy="482618"/>
          </a:xfrm>
        </p:spPr>
        <p:txBody>
          <a:bodyPr/>
          <a:lstStyle>
            <a:lvl1pPr marL="0" indent="0">
              <a:buNone/>
              <a:defRPr>
                <a:latin typeface="Noto Sans S Chinese Light" panose="020B0300000000000000" pitchFamily="34" charset="-122"/>
                <a:ea typeface="Noto Sans S Chinese Light" panose="020B0300000000000000" pitchFamily="34" charset="-122"/>
              </a:defRPr>
            </a:lvl1pPr>
          </a:lstStyle>
          <a:p>
            <a:pPr lvl="0"/>
            <a:r>
              <a:rPr lang="zh-CN" altLang="en-US" dirty="0"/>
              <a:t>标题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885A655-032E-4C93-A069-6BDFFB931B39}"/>
              </a:ext>
            </a:extLst>
          </p:cNvPr>
          <p:cNvSpPr txBox="1"/>
          <p:nvPr userDrawn="1"/>
        </p:nvSpPr>
        <p:spPr>
          <a:xfrm>
            <a:off x="638205" y="5962884"/>
            <a:ext cx="863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kern="1200" dirty="0">
                <a:solidFill>
                  <a:schemeClr val="bg2">
                    <a:lumMod val="7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  <a:cs typeface="+mn-cs"/>
              </a:rPr>
              <a:t>2018/4/18</a:t>
            </a:r>
            <a:endParaRPr lang="zh-CN" altLang="en-US" sz="1200" kern="1200" dirty="0">
              <a:solidFill>
                <a:schemeClr val="bg2">
                  <a:lumMod val="75000"/>
                </a:schemeClr>
              </a:solidFill>
              <a:latin typeface="Noto Sans S Chinese Thin" panose="020B0200000000000000" pitchFamily="34" charset="-122"/>
              <a:ea typeface="Noto Sans S Chinese Thin" panose="020B02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47136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15" userDrawn="1">
          <p15:clr>
            <a:srgbClr val="FBAE40"/>
          </p15:clr>
        </p15:guide>
        <p15:guide id="2" orient="horz" pos="323">
          <p15:clr>
            <a:srgbClr val="FBAE40"/>
          </p15:clr>
        </p15:guide>
        <p15:guide id="3" pos="7333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65337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5470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6245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5474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331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88564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63769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1107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9423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2177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31167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E8F534B-88CB-42DB-8796-BCD943A109B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 dirty="0"/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D3ED0EE1-FFAE-4F60-89FF-0582C49F68F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1589887" y="5928969"/>
            <a:ext cx="460010" cy="344831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zh-CN" alt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6BEA4233-72E2-44CC-BE5E-1EF1CC62D3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6" r="52286"/>
          <a:stretch/>
        </p:blipFill>
        <p:spPr>
          <a:xfrm>
            <a:off x="178651" y="4339261"/>
            <a:ext cx="588617" cy="647710"/>
          </a:xfrm>
          <a:prstGeom prst="rect">
            <a:avLst/>
          </a:prstGeom>
          <a:effectLst>
            <a:outerShdw blurRad="50800" dist="38100" dir="2700000" algn="tl" rotWithShape="0">
              <a:schemeClr val="bg2">
                <a:lumMod val="50000"/>
                <a:alpha val="40000"/>
              </a:schemeClr>
            </a:outerShdw>
          </a:effectLst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0F5BA318-0E2A-4D5C-A9F2-B18CEEC7D6AE}"/>
              </a:ext>
            </a:extLst>
          </p:cNvPr>
          <p:cNvSpPr txBox="1"/>
          <p:nvPr userDrawn="1"/>
        </p:nvSpPr>
        <p:spPr>
          <a:xfrm>
            <a:off x="11629772" y="4075931"/>
            <a:ext cx="369332" cy="137008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200" kern="1200" dirty="0">
                <a:solidFill>
                  <a:schemeClr val="bg2">
                    <a:lumMod val="7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  <a:cs typeface="+mn-cs"/>
              </a:rPr>
              <a:t>你的专业求职顾问</a:t>
            </a: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3118EF27-522A-40D6-952F-C0536931B9D7}"/>
              </a:ext>
            </a:extLst>
          </p:cNvPr>
          <p:cNvSpPr/>
          <p:nvPr userDrawn="1"/>
        </p:nvSpPr>
        <p:spPr>
          <a:xfrm flipV="1">
            <a:off x="381902" y="512763"/>
            <a:ext cx="63932" cy="63932"/>
          </a:xfrm>
          <a:prstGeom prst="ellipse">
            <a:avLst/>
          </a:prstGeom>
          <a:solidFill>
            <a:srgbClr val="38B5FF"/>
          </a:solidFill>
          <a:ln>
            <a:solidFill>
              <a:srgbClr val="39B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6C4DDC91-5A99-4B25-8A76-0885B2E73B7B}"/>
              </a:ext>
            </a:extLst>
          </p:cNvPr>
          <p:cNvSpPr/>
          <p:nvPr userDrawn="1"/>
        </p:nvSpPr>
        <p:spPr>
          <a:xfrm flipV="1">
            <a:off x="375338" y="687223"/>
            <a:ext cx="63932" cy="63932"/>
          </a:xfrm>
          <a:prstGeom prst="ellipse">
            <a:avLst/>
          </a:prstGeom>
          <a:solidFill>
            <a:srgbClr val="38B5FF"/>
          </a:solidFill>
          <a:ln>
            <a:solidFill>
              <a:srgbClr val="39B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0D9D38D2-BF10-404F-A8A1-CBF2BBBF4CC9}"/>
              </a:ext>
            </a:extLst>
          </p:cNvPr>
          <p:cNvSpPr/>
          <p:nvPr userDrawn="1"/>
        </p:nvSpPr>
        <p:spPr>
          <a:xfrm flipV="1">
            <a:off x="375338" y="860722"/>
            <a:ext cx="63932" cy="63932"/>
          </a:xfrm>
          <a:prstGeom prst="ellipse">
            <a:avLst/>
          </a:prstGeom>
          <a:solidFill>
            <a:srgbClr val="38B5FF"/>
          </a:solidFill>
          <a:ln>
            <a:solidFill>
              <a:srgbClr val="39B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325C5E56-E9E8-45F1-BF2D-C22EE0C95BF5}"/>
              </a:ext>
            </a:extLst>
          </p:cNvPr>
          <p:cNvSpPr/>
          <p:nvPr userDrawn="1"/>
        </p:nvSpPr>
        <p:spPr>
          <a:xfrm flipV="1">
            <a:off x="375338" y="1034221"/>
            <a:ext cx="63932" cy="63932"/>
          </a:xfrm>
          <a:prstGeom prst="ellipse">
            <a:avLst/>
          </a:prstGeom>
          <a:solidFill>
            <a:srgbClr val="38B5FF"/>
          </a:solidFill>
          <a:ln>
            <a:solidFill>
              <a:srgbClr val="39B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CBD530D-EAAC-47AF-9DDD-F2A3CAB54B2F}"/>
              </a:ext>
            </a:extLst>
          </p:cNvPr>
          <p:cNvSpPr txBox="1"/>
          <p:nvPr userDrawn="1"/>
        </p:nvSpPr>
        <p:spPr>
          <a:xfrm>
            <a:off x="229202" y="2208700"/>
            <a:ext cx="369332" cy="213056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200" kern="1200" dirty="0">
                <a:solidFill>
                  <a:schemeClr val="bg1">
                    <a:lumMod val="6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  <a:cs typeface="+mn-cs"/>
              </a:rPr>
              <a:t>助力精准求职，实现有效招聘</a:t>
            </a:r>
          </a:p>
        </p:txBody>
      </p:sp>
      <p:sp>
        <p:nvSpPr>
          <p:cNvPr id="40" name="图片占位符 39">
            <a:extLst>
              <a:ext uri="{FF2B5EF4-FFF2-40B4-BE49-F238E27FC236}">
                <a16:creationId xmlns:a16="http://schemas.microsoft.com/office/drawing/2014/main" id="{11AF126D-4D28-4B83-97A3-3FD22209E5D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43125" y="1244600"/>
            <a:ext cx="4108450" cy="3741738"/>
          </a:xfrm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59745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orient="horz" pos="323">
          <p15:clr>
            <a:srgbClr val="FBAE40"/>
          </p15:clr>
        </p15:guide>
        <p15:guide id="3" pos="7333">
          <p15:clr>
            <a:srgbClr val="FBAE40"/>
          </p15:clr>
        </p15:guide>
        <p15:guide id="4" orient="horz" pos="3952">
          <p15:clr>
            <a:srgbClr val="FBAE40"/>
          </p15:clr>
        </p15:guide>
        <p15:guide id="5" pos="506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0FCD4E5B-4A3F-48C5-B7EA-F3A98E249F58}"/>
              </a:ext>
            </a:extLst>
          </p:cNvPr>
          <p:cNvSpPr/>
          <p:nvPr userDrawn="1"/>
        </p:nvSpPr>
        <p:spPr>
          <a:xfrm>
            <a:off x="0" y="-3587"/>
            <a:ext cx="12192000" cy="6858000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E8F534B-88CB-42DB-8796-BCD943A109B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1078DB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9D258A-1EF7-4026-8697-8541D880FF6B}"/>
              </a:ext>
            </a:extLst>
          </p:cNvPr>
          <p:cNvSpPr txBox="1"/>
          <p:nvPr userDrawn="1"/>
        </p:nvSpPr>
        <p:spPr>
          <a:xfrm>
            <a:off x="11551684" y="3356573"/>
            <a:ext cx="461665" cy="609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职达</a:t>
            </a:r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D3ED0EE1-FFAE-4F60-89FF-0582C49F68F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1553339" y="5928969"/>
            <a:ext cx="460010" cy="344831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zh-CN" alt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6BEA4233-72E2-44CC-BE5E-1EF1CC62D3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6" r="52286"/>
          <a:stretch/>
        </p:blipFill>
        <p:spPr>
          <a:xfrm>
            <a:off x="178651" y="4339261"/>
            <a:ext cx="588617" cy="647710"/>
          </a:xfrm>
          <a:prstGeom prst="rect">
            <a:avLst/>
          </a:prstGeom>
          <a:effectLst>
            <a:outerShdw blurRad="50800" dist="38100" dir="2700000" algn="tl" rotWithShape="0">
              <a:schemeClr val="bg2">
                <a:lumMod val="50000"/>
                <a:alpha val="40000"/>
              </a:schemeClr>
            </a:outerShdw>
          </a:effectLst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0F5BA318-0E2A-4D5C-A9F2-B18CEEC7D6AE}"/>
              </a:ext>
            </a:extLst>
          </p:cNvPr>
          <p:cNvSpPr txBox="1"/>
          <p:nvPr userDrawn="1"/>
        </p:nvSpPr>
        <p:spPr>
          <a:xfrm>
            <a:off x="11672248" y="4040211"/>
            <a:ext cx="369332" cy="137008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200" kern="1200" dirty="0">
                <a:solidFill>
                  <a:schemeClr val="bg2">
                    <a:lumMod val="7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  <a:cs typeface="+mn-cs"/>
              </a:rPr>
              <a:t>你的专业求职顾问</a:t>
            </a: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3118EF27-522A-40D6-952F-C0536931B9D7}"/>
              </a:ext>
            </a:extLst>
          </p:cNvPr>
          <p:cNvSpPr/>
          <p:nvPr userDrawn="1"/>
        </p:nvSpPr>
        <p:spPr>
          <a:xfrm flipV="1">
            <a:off x="381902" y="512763"/>
            <a:ext cx="63932" cy="6393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6C4DDC91-5A99-4B25-8A76-0885B2E73B7B}"/>
              </a:ext>
            </a:extLst>
          </p:cNvPr>
          <p:cNvSpPr/>
          <p:nvPr userDrawn="1"/>
        </p:nvSpPr>
        <p:spPr>
          <a:xfrm flipV="1">
            <a:off x="375338" y="687223"/>
            <a:ext cx="63932" cy="6393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0D9D38D2-BF10-404F-A8A1-CBF2BBBF4CC9}"/>
              </a:ext>
            </a:extLst>
          </p:cNvPr>
          <p:cNvSpPr/>
          <p:nvPr userDrawn="1"/>
        </p:nvSpPr>
        <p:spPr>
          <a:xfrm flipV="1">
            <a:off x="375338" y="860722"/>
            <a:ext cx="63932" cy="6393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325C5E56-E9E8-45F1-BF2D-C22EE0C95BF5}"/>
              </a:ext>
            </a:extLst>
          </p:cNvPr>
          <p:cNvSpPr/>
          <p:nvPr userDrawn="1"/>
        </p:nvSpPr>
        <p:spPr>
          <a:xfrm flipV="1">
            <a:off x="375338" y="1034221"/>
            <a:ext cx="63932" cy="6393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CBD530D-EAAC-47AF-9DDD-F2A3CAB54B2F}"/>
              </a:ext>
            </a:extLst>
          </p:cNvPr>
          <p:cNvSpPr txBox="1"/>
          <p:nvPr userDrawn="1"/>
        </p:nvSpPr>
        <p:spPr>
          <a:xfrm>
            <a:off x="302596" y="2225892"/>
            <a:ext cx="369332" cy="213056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200" kern="1200" dirty="0">
                <a:solidFill>
                  <a:schemeClr val="bg1"/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  <a:cs typeface="+mn-cs"/>
              </a:rPr>
              <a:t>助力精准求职，实现有效招聘</a:t>
            </a:r>
          </a:p>
        </p:txBody>
      </p:sp>
    </p:spTree>
    <p:extLst>
      <p:ext uri="{BB962C8B-B14F-4D97-AF65-F5344CB8AC3E}">
        <p14:creationId xmlns:p14="http://schemas.microsoft.com/office/powerpoint/2010/main" val="11869934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orient="horz" pos="323">
          <p15:clr>
            <a:srgbClr val="FBAE40"/>
          </p15:clr>
        </p15:guide>
        <p15:guide id="3" pos="7333">
          <p15:clr>
            <a:srgbClr val="FBAE40"/>
          </p15:clr>
        </p15:guide>
        <p15:guide id="4" orient="horz" pos="3952">
          <p15:clr>
            <a:srgbClr val="FBAE40"/>
          </p15:clr>
        </p15:guide>
        <p15:guide id="5" pos="50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E8F534B-88CB-42DB-8796-BCD943A109B4}"/>
              </a:ext>
            </a:extLst>
          </p:cNvPr>
          <p:cNvSpPr/>
          <p:nvPr userDrawn="1"/>
        </p:nvSpPr>
        <p:spPr>
          <a:xfrm>
            <a:off x="0" y="-3587"/>
            <a:ext cx="12192000" cy="6858000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-25000" dirty="0"/>
          </a:p>
        </p:txBody>
      </p:sp>
      <p:sp>
        <p:nvSpPr>
          <p:cNvPr id="28" name="内容占位符 23">
            <a:extLst>
              <a:ext uri="{FF2B5EF4-FFF2-40B4-BE49-F238E27FC236}">
                <a16:creationId xmlns:a16="http://schemas.microsoft.com/office/drawing/2014/main" id="{CB1DFBE1-AFD6-4BE4-9A15-1C435EEBFA1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23145" y="123288"/>
            <a:ext cx="2744783" cy="1037385"/>
          </a:xfrm>
        </p:spPr>
        <p:txBody>
          <a:bodyPr>
            <a:noAutofit/>
          </a:bodyPr>
          <a:lstStyle>
            <a:lvl1pPr marL="0" indent="0">
              <a:buNone/>
              <a:defRPr sz="6000">
                <a:solidFill>
                  <a:schemeClr val="bg2">
                    <a:lumMod val="90000"/>
                  </a:schemeClr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</a:defRPr>
            </a:lvl1pPr>
          </a:lstStyle>
          <a:p>
            <a:pPr lvl="0"/>
            <a:r>
              <a:rPr lang="en-US" altLang="zh-CN" dirty="0"/>
              <a:t>TOPIC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9D258A-1EF7-4026-8697-8541D880FF6B}"/>
              </a:ext>
            </a:extLst>
          </p:cNvPr>
          <p:cNvSpPr txBox="1"/>
          <p:nvPr userDrawn="1"/>
        </p:nvSpPr>
        <p:spPr>
          <a:xfrm>
            <a:off x="11544102" y="2742926"/>
            <a:ext cx="461665" cy="6096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职达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9E349E2-82E7-45B8-93FF-7B3A663EAE78}"/>
              </a:ext>
            </a:extLst>
          </p:cNvPr>
          <p:cNvSpPr txBox="1"/>
          <p:nvPr userDrawn="1"/>
        </p:nvSpPr>
        <p:spPr>
          <a:xfrm>
            <a:off x="11661869" y="3425413"/>
            <a:ext cx="369332" cy="213056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200" dirty="0">
                <a:solidFill>
                  <a:schemeClr val="bg2">
                    <a:lumMod val="7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助力精准求职，实现有效招聘</a:t>
            </a:r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D3ED0EE1-FFAE-4F60-89FF-0582C49F68F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1553339" y="5928969"/>
            <a:ext cx="460010" cy="344831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zh-CN" alt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Medium" panose="020B0600000000000000" pitchFamily="34" charset="-122"/>
                <a:ea typeface="Noto Sans S Chinese Medium" panose="020B0600000000000000" pitchFamily="34" charset="-122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9CB4956-35C8-48B5-8B85-E60A75849190}"/>
              </a:ext>
            </a:extLst>
          </p:cNvPr>
          <p:cNvSpPr/>
          <p:nvPr userDrawn="1"/>
        </p:nvSpPr>
        <p:spPr>
          <a:xfrm>
            <a:off x="387819" y="949660"/>
            <a:ext cx="982002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内容占位符 23">
            <a:extLst>
              <a:ext uri="{FF2B5EF4-FFF2-40B4-BE49-F238E27FC236}">
                <a16:creationId xmlns:a16="http://schemas.microsoft.com/office/drawing/2014/main" id="{AFE70A1D-B87B-47C0-A808-D68A1CE8AC9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50863" y="512763"/>
            <a:ext cx="1900935" cy="482618"/>
          </a:xfrm>
        </p:spPr>
        <p:txBody>
          <a:bodyPr/>
          <a:lstStyle>
            <a:lvl1pPr marL="0" indent="0">
              <a:buNone/>
              <a:defRPr>
                <a:latin typeface="Noto Sans S Chinese Light" panose="020B0300000000000000" pitchFamily="34" charset="-122"/>
                <a:ea typeface="Noto Sans S Chinese Light" panose="020B0300000000000000" pitchFamily="34" charset="-122"/>
              </a:defRPr>
            </a:lvl1pPr>
          </a:lstStyle>
          <a:p>
            <a:pPr lvl="0"/>
            <a:r>
              <a:rPr lang="zh-CN" altLang="en-US" dirty="0"/>
              <a:t>标题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885A655-032E-4C93-A069-6BDFFB931B39}"/>
              </a:ext>
            </a:extLst>
          </p:cNvPr>
          <p:cNvSpPr txBox="1"/>
          <p:nvPr userDrawn="1"/>
        </p:nvSpPr>
        <p:spPr>
          <a:xfrm>
            <a:off x="638205" y="5962884"/>
            <a:ext cx="863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kern="1200" dirty="0">
                <a:solidFill>
                  <a:schemeClr val="bg2">
                    <a:lumMod val="7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  <a:cs typeface="+mn-cs"/>
              </a:rPr>
              <a:t>2018/4/18</a:t>
            </a:r>
            <a:endParaRPr lang="zh-CN" altLang="en-US" sz="1200" kern="1200" dirty="0">
              <a:solidFill>
                <a:schemeClr val="bg2">
                  <a:lumMod val="75000"/>
                </a:schemeClr>
              </a:solidFill>
              <a:latin typeface="Noto Sans S Chinese Thin" panose="020B0200000000000000" pitchFamily="34" charset="-122"/>
              <a:ea typeface="Noto Sans S Chinese Thin" panose="020B02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76227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15">
          <p15:clr>
            <a:srgbClr val="FBAE40"/>
          </p15:clr>
        </p15:guide>
        <p15:guide id="2" orient="horz" pos="323">
          <p15:clr>
            <a:srgbClr val="FBAE40"/>
          </p15:clr>
        </p15:guide>
        <p15:guide id="3" pos="7333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3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FFACF-F1FE-41FC-997A-0D954CFBC428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4AB31-B747-44E0-8604-F867FD2094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24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3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>
            <a:extLst>
              <a:ext uri="{FF2B5EF4-FFF2-40B4-BE49-F238E27FC236}">
                <a16:creationId xmlns:a16="http://schemas.microsoft.com/office/drawing/2014/main" id="{4BCE4360-8DC5-4AE5-9C2E-E25C8FDCD7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1762" y="-1364953"/>
            <a:ext cx="13656579" cy="833919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F14AD4C0-4E3E-4236-AA23-D83729FFA772}"/>
              </a:ext>
            </a:extLst>
          </p:cNvPr>
          <p:cNvSpPr txBox="1"/>
          <p:nvPr/>
        </p:nvSpPr>
        <p:spPr>
          <a:xfrm>
            <a:off x="2886857" y="4762143"/>
            <a:ext cx="1150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达芬奇队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B7C603A-0965-4EEF-B961-E2AAED777C1C}"/>
              </a:ext>
            </a:extLst>
          </p:cNvPr>
          <p:cNvSpPr txBox="1"/>
          <p:nvPr/>
        </p:nvSpPr>
        <p:spPr>
          <a:xfrm>
            <a:off x="2886857" y="1924768"/>
            <a:ext cx="4322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第九届中国大学生服务外包创新创业大赛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D3720E2-6E8B-44AB-A417-012A25ABC730}"/>
              </a:ext>
            </a:extLst>
          </p:cNvPr>
          <p:cNvSpPr txBox="1"/>
          <p:nvPr/>
        </p:nvSpPr>
        <p:spPr>
          <a:xfrm>
            <a:off x="2886857" y="2686045"/>
            <a:ext cx="13865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职达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3D6980F-F858-4773-B795-84A511DF120D}"/>
              </a:ext>
            </a:extLst>
          </p:cNvPr>
          <p:cNvSpPr txBox="1"/>
          <p:nvPr/>
        </p:nvSpPr>
        <p:spPr>
          <a:xfrm>
            <a:off x="2886857" y="3550902"/>
            <a:ext cx="69170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基于大数据的人岗匹配系统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7A7C7C3F-0F6D-442F-9A6C-73289567B33D}"/>
              </a:ext>
            </a:extLst>
          </p:cNvPr>
          <p:cNvGrpSpPr/>
          <p:nvPr/>
        </p:nvGrpSpPr>
        <p:grpSpPr>
          <a:xfrm>
            <a:off x="2187819" y="1435023"/>
            <a:ext cx="7911612" cy="3958444"/>
            <a:chOff x="2416419" y="1301673"/>
            <a:chExt cx="7911612" cy="3958444"/>
          </a:xfrm>
        </p:grpSpPr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99D7CC2-DFEC-4DA0-9C2D-20C745B6E981}"/>
                </a:ext>
              </a:extLst>
            </p:cNvPr>
            <p:cNvCxnSpPr>
              <a:cxnSpLocks/>
            </p:cNvCxnSpPr>
            <p:nvPr/>
          </p:nvCxnSpPr>
          <p:spPr>
            <a:xfrm>
              <a:off x="2416419" y="1337918"/>
              <a:ext cx="7911612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E1A84A74-9627-476B-9E38-F261309EA7A0}"/>
                </a:ext>
              </a:extLst>
            </p:cNvPr>
            <p:cNvCxnSpPr>
              <a:cxnSpLocks/>
            </p:cNvCxnSpPr>
            <p:nvPr/>
          </p:nvCxnSpPr>
          <p:spPr>
            <a:xfrm>
              <a:off x="10328031" y="1301673"/>
              <a:ext cx="0" cy="3958444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821FD41E-E759-4BBC-8BED-E771CB9BBAE2}"/>
                </a:ext>
              </a:extLst>
            </p:cNvPr>
            <p:cNvCxnSpPr>
              <a:cxnSpLocks/>
            </p:cNvCxnSpPr>
            <p:nvPr/>
          </p:nvCxnSpPr>
          <p:spPr>
            <a:xfrm>
              <a:off x="2416419" y="5228894"/>
              <a:ext cx="7911612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30E9C032-13EC-4A0A-ADDA-34D72DDBEE4A}"/>
                </a:ext>
              </a:extLst>
            </p:cNvPr>
            <p:cNvCxnSpPr>
              <a:cxnSpLocks/>
            </p:cNvCxnSpPr>
            <p:nvPr/>
          </p:nvCxnSpPr>
          <p:spPr>
            <a:xfrm>
              <a:off x="2416419" y="1301673"/>
              <a:ext cx="0" cy="1009448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7513B1CF-D859-4813-867A-52EA946F0051}"/>
                </a:ext>
              </a:extLst>
            </p:cNvPr>
            <p:cNvCxnSpPr>
              <a:cxnSpLocks/>
            </p:cNvCxnSpPr>
            <p:nvPr/>
          </p:nvCxnSpPr>
          <p:spPr>
            <a:xfrm>
              <a:off x="2416419" y="4260501"/>
              <a:ext cx="0" cy="999616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十字形 37">
            <a:extLst>
              <a:ext uri="{FF2B5EF4-FFF2-40B4-BE49-F238E27FC236}">
                <a16:creationId xmlns:a16="http://schemas.microsoft.com/office/drawing/2014/main" id="{3FFEFDD4-B710-4438-A70E-765D117A1C80}"/>
              </a:ext>
            </a:extLst>
          </p:cNvPr>
          <p:cNvSpPr/>
          <p:nvPr/>
        </p:nvSpPr>
        <p:spPr>
          <a:xfrm>
            <a:off x="1285853" y="1391718"/>
            <a:ext cx="552447" cy="552447"/>
          </a:xfrm>
          <a:prstGeom prst="plus">
            <a:avLst>
              <a:gd name="adj" fmla="val 4323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458F575B-7741-42CF-BA10-9076A2996B70}"/>
              </a:ext>
            </a:extLst>
          </p:cNvPr>
          <p:cNvSpPr/>
          <p:nvPr/>
        </p:nvSpPr>
        <p:spPr>
          <a:xfrm>
            <a:off x="8839201" y="5129273"/>
            <a:ext cx="465942" cy="465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0A3DFE5-FF34-4108-B9A3-2D7C8C6918F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09</a:t>
            </a:r>
            <a:endParaRPr lang="zh-CN" altLang="en-US" dirty="0"/>
          </a:p>
        </p:txBody>
      </p:sp>
      <p:grpSp>
        <p:nvGrpSpPr>
          <p:cNvPr id="4" name="eb6bc0b4-3768-44eb-a12a-473e60c287e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B829F275-6AC2-46B7-B1F7-90E9F68BE52E}"/>
              </a:ext>
            </a:extLst>
          </p:cNvPr>
          <p:cNvGrpSpPr>
            <a:grpSpLocks noChangeAspect="1"/>
          </p:cNvGrpSpPr>
          <p:nvPr/>
        </p:nvGrpSpPr>
        <p:grpSpPr>
          <a:xfrm>
            <a:off x="937743" y="1453015"/>
            <a:ext cx="11013185" cy="4290284"/>
            <a:chOff x="747452" y="1469593"/>
            <a:chExt cx="11219509" cy="4370659"/>
          </a:xfrm>
        </p:grpSpPr>
        <p:grpSp>
          <p:nvGrpSpPr>
            <p:cNvPr id="5" name="îŝľíḓè">
              <a:extLst>
                <a:ext uri="{FF2B5EF4-FFF2-40B4-BE49-F238E27FC236}">
                  <a16:creationId xmlns:a16="http://schemas.microsoft.com/office/drawing/2014/main" id="{A1EBE182-B700-477B-AF63-F16376154A91}"/>
                </a:ext>
              </a:extLst>
            </p:cNvPr>
            <p:cNvGrpSpPr/>
            <p:nvPr/>
          </p:nvGrpSpPr>
          <p:grpSpPr>
            <a:xfrm>
              <a:off x="6566795" y="1690606"/>
              <a:ext cx="4843538" cy="3502468"/>
              <a:chOff x="6397064" y="-830059"/>
              <a:chExt cx="4843538" cy="3502468"/>
            </a:xfrm>
          </p:grpSpPr>
          <p:sp>
            <p:nvSpPr>
              <p:cNvPr id="26" name="î$ľiḓe">
                <a:extLst>
                  <a:ext uri="{FF2B5EF4-FFF2-40B4-BE49-F238E27FC236}">
                    <a16:creationId xmlns:a16="http://schemas.microsoft.com/office/drawing/2014/main" id="{E409E9F0-7E40-43C8-A0CB-504A68054187}"/>
                  </a:ext>
                </a:extLst>
              </p:cNvPr>
              <p:cNvSpPr txBox="1"/>
              <p:nvPr/>
            </p:nvSpPr>
            <p:spPr>
              <a:xfrm>
                <a:off x="8662573" y="1947401"/>
                <a:ext cx="2578029" cy="72500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t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endParaRPr lang="en-US" altLang="zh-CN" sz="900" dirty="0"/>
              </a:p>
            </p:txBody>
          </p:sp>
          <p:sp>
            <p:nvSpPr>
              <p:cNvPr id="27" name="îṩliḋé">
                <a:extLst>
                  <a:ext uri="{FF2B5EF4-FFF2-40B4-BE49-F238E27FC236}">
                    <a16:creationId xmlns:a16="http://schemas.microsoft.com/office/drawing/2014/main" id="{04F10043-ADFE-4CD5-8687-1320B2A9D11B}"/>
                  </a:ext>
                </a:extLst>
              </p:cNvPr>
              <p:cNvSpPr/>
              <p:nvPr/>
            </p:nvSpPr>
            <p:spPr>
              <a:xfrm>
                <a:off x="6397064" y="-830059"/>
                <a:ext cx="2578029" cy="320994"/>
              </a:xfrm>
              <a:prstGeom prst="rect">
                <a:avLst/>
              </a:prstGeom>
            </p:spPr>
            <p:txBody>
              <a:bodyPr wrap="none" lIns="90000" tIns="46800" rIns="90000" bIns="46800" anchor="b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defTabSz="914378">
                  <a:spcBef>
                    <a:spcPct val="0"/>
                  </a:spcBef>
                  <a:defRPr/>
                </a:pPr>
                <a:r>
                  <a:rPr lang="zh-CN" altLang="en-US" sz="1600" b="1" dirty="0"/>
                  <a:t>用户反馈</a:t>
                </a:r>
              </a:p>
            </p:txBody>
          </p:sp>
        </p:grpSp>
        <p:grpSp>
          <p:nvGrpSpPr>
            <p:cNvPr id="6" name="îṧḻidê">
              <a:extLst>
                <a:ext uri="{FF2B5EF4-FFF2-40B4-BE49-F238E27FC236}">
                  <a16:creationId xmlns:a16="http://schemas.microsoft.com/office/drawing/2014/main" id="{8F81C152-4C0B-437F-9E7D-58EDDE1FE053}"/>
                </a:ext>
              </a:extLst>
            </p:cNvPr>
            <p:cNvGrpSpPr/>
            <p:nvPr/>
          </p:nvGrpSpPr>
          <p:grpSpPr>
            <a:xfrm>
              <a:off x="3860591" y="4763095"/>
              <a:ext cx="2753610" cy="1077157"/>
              <a:chOff x="8662573" y="1518902"/>
              <a:chExt cx="2753610" cy="1077157"/>
            </a:xfrm>
          </p:grpSpPr>
          <p:sp>
            <p:nvSpPr>
              <p:cNvPr id="24" name="ïşļiḓè">
                <a:extLst>
                  <a:ext uri="{FF2B5EF4-FFF2-40B4-BE49-F238E27FC236}">
                    <a16:creationId xmlns:a16="http://schemas.microsoft.com/office/drawing/2014/main" id="{E1362BB2-CF97-4F73-9CCA-5233D9086437}"/>
                  </a:ext>
                </a:extLst>
              </p:cNvPr>
              <p:cNvSpPr txBox="1"/>
              <p:nvPr/>
            </p:nvSpPr>
            <p:spPr>
              <a:xfrm>
                <a:off x="9627536" y="1871051"/>
                <a:ext cx="1788647" cy="72500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t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最专业的多层次多指标匹配算法</a:t>
                </a:r>
                <a:endPara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ïŝļiḓê">
                <a:extLst>
                  <a:ext uri="{FF2B5EF4-FFF2-40B4-BE49-F238E27FC236}">
                    <a16:creationId xmlns:a16="http://schemas.microsoft.com/office/drawing/2014/main" id="{32499A27-13AE-465F-9698-CBB67BF6F9DC}"/>
                  </a:ext>
                </a:extLst>
              </p:cNvPr>
              <p:cNvSpPr/>
              <p:nvPr/>
            </p:nvSpPr>
            <p:spPr>
              <a:xfrm>
                <a:off x="8662573" y="1518902"/>
                <a:ext cx="2578029" cy="320994"/>
              </a:xfrm>
              <a:prstGeom prst="rect">
                <a:avLst/>
              </a:prstGeom>
            </p:spPr>
            <p:txBody>
              <a:bodyPr wrap="none" lIns="90000" tIns="46800" rIns="90000" bIns="46800" anchor="b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r" defTabSz="914378">
                  <a:spcBef>
                    <a:spcPct val="0"/>
                  </a:spcBef>
                  <a:defRPr/>
                </a:pPr>
                <a:r>
                  <a:rPr lang="zh-CN" altLang="en-US" sz="1600" b="1" dirty="0"/>
                  <a:t>人岗匹配</a:t>
                </a:r>
              </a:p>
            </p:txBody>
          </p:sp>
        </p:grpSp>
        <p:grpSp>
          <p:nvGrpSpPr>
            <p:cNvPr id="7" name="ïsľíďê">
              <a:extLst>
                <a:ext uri="{FF2B5EF4-FFF2-40B4-BE49-F238E27FC236}">
                  <a16:creationId xmlns:a16="http://schemas.microsoft.com/office/drawing/2014/main" id="{73F691E0-7F3C-4C42-A118-901267FB444F}"/>
                </a:ext>
              </a:extLst>
            </p:cNvPr>
            <p:cNvGrpSpPr/>
            <p:nvPr/>
          </p:nvGrpSpPr>
          <p:grpSpPr>
            <a:xfrm>
              <a:off x="8118293" y="4178666"/>
              <a:ext cx="3848668" cy="1104861"/>
              <a:chOff x="11250794" y="4403793"/>
              <a:chExt cx="3848668" cy="1104861"/>
            </a:xfrm>
          </p:grpSpPr>
          <p:sp>
            <p:nvSpPr>
              <p:cNvPr id="22" name="íśḷíďe">
                <a:extLst>
                  <a:ext uri="{FF2B5EF4-FFF2-40B4-BE49-F238E27FC236}">
                    <a16:creationId xmlns:a16="http://schemas.microsoft.com/office/drawing/2014/main" id="{954904B1-AEF0-4987-AA13-C16A59916FD4}"/>
                  </a:ext>
                </a:extLst>
              </p:cNvPr>
              <p:cNvSpPr txBox="1"/>
              <p:nvPr/>
            </p:nvSpPr>
            <p:spPr>
              <a:xfrm>
                <a:off x="11250794" y="4783646"/>
                <a:ext cx="2578029" cy="725008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anchor="t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20000"/>
                  </a:lnSpc>
                </a:pPr>
                <a:r>
                  <a:rPr lang="en-US" altLang="zh-CN" sz="16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+   </a:t>
                </a:r>
                <a:r>
                  <a:rPr lang="zh-CN" altLang="en-US" sz="16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深度神经网络</a:t>
                </a:r>
                <a:r>
                  <a:rPr lang="en-US" altLang="zh-CN" sz="900" dirty="0"/>
                  <a:t>.</a:t>
                </a:r>
              </a:p>
            </p:txBody>
          </p:sp>
          <p:sp>
            <p:nvSpPr>
              <p:cNvPr id="23" name="îṥľïḑe">
                <a:extLst>
                  <a:ext uri="{FF2B5EF4-FFF2-40B4-BE49-F238E27FC236}">
                    <a16:creationId xmlns:a16="http://schemas.microsoft.com/office/drawing/2014/main" id="{BAD5559C-FE55-43A1-ADCF-50A1FF8AE5DC}"/>
                  </a:ext>
                </a:extLst>
              </p:cNvPr>
              <p:cNvSpPr/>
              <p:nvPr/>
            </p:nvSpPr>
            <p:spPr>
              <a:xfrm>
                <a:off x="12521433" y="4403793"/>
                <a:ext cx="2578029" cy="320994"/>
              </a:xfrm>
              <a:prstGeom prst="rect">
                <a:avLst/>
              </a:prstGeom>
            </p:spPr>
            <p:txBody>
              <a:bodyPr wrap="none" lIns="90000" tIns="46800" rIns="90000" bIns="46800" anchor="b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r" defTabSz="914378">
                  <a:spcBef>
                    <a:spcPct val="0"/>
                  </a:spcBef>
                  <a:defRPr/>
                </a:pPr>
                <a:r>
                  <a:rPr lang="en-US" altLang="zh-CN" sz="1600" b="1" dirty="0"/>
                  <a:t>Content-based Recommendations</a:t>
                </a:r>
                <a:endParaRPr lang="zh-CN" altLang="en-US" sz="1600" b="1" dirty="0"/>
              </a:p>
            </p:txBody>
          </p:sp>
        </p:grpSp>
        <p:grpSp>
          <p:nvGrpSpPr>
            <p:cNvPr id="8" name="iṥ1iḓé">
              <a:extLst>
                <a:ext uri="{FF2B5EF4-FFF2-40B4-BE49-F238E27FC236}">
                  <a16:creationId xmlns:a16="http://schemas.microsoft.com/office/drawing/2014/main" id="{95C28330-631B-4207-8FD7-52B2DF45C529}"/>
                </a:ext>
              </a:extLst>
            </p:cNvPr>
            <p:cNvGrpSpPr/>
            <p:nvPr/>
          </p:nvGrpSpPr>
          <p:grpSpPr>
            <a:xfrm>
              <a:off x="5224715" y="1469593"/>
              <a:ext cx="4347038" cy="4339506"/>
              <a:chOff x="4406254" y="1091910"/>
              <a:chExt cx="4899423" cy="4890932"/>
            </a:xfrm>
          </p:grpSpPr>
          <p:sp>
            <p:nvSpPr>
              <p:cNvPr id="19" name="ïŝļiďe">
                <a:extLst>
                  <a:ext uri="{FF2B5EF4-FFF2-40B4-BE49-F238E27FC236}">
                    <a16:creationId xmlns:a16="http://schemas.microsoft.com/office/drawing/2014/main" id="{176E2BEC-61C2-4ADB-B107-AFAFE636EF4C}"/>
                  </a:ext>
                </a:extLst>
              </p:cNvPr>
              <p:cNvSpPr/>
              <p:nvPr/>
            </p:nvSpPr>
            <p:spPr>
              <a:xfrm>
                <a:off x="4406254" y="1268760"/>
                <a:ext cx="4714082" cy="4714082"/>
              </a:xfrm>
              <a:prstGeom prst="arc">
                <a:avLst>
                  <a:gd name="adj1" fmla="val 18000000"/>
                  <a:gd name="adj2" fmla="val 0"/>
                </a:avLst>
              </a:prstGeom>
              <a:ln w="19050">
                <a:solidFill>
                  <a:schemeClr val="tx1">
                    <a:lumMod val="40000"/>
                    <a:lumOff val="60000"/>
                  </a:schemeClr>
                </a:solidFill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0" name="íṥľïḍe">
                <a:extLst>
                  <a:ext uri="{FF2B5EF4-FFF2-40B4-BE49-F238E27FC236}">
                    <a16:creationId xmlns:a16="http://schemas.microsoft.com/office/drawing/2014/main" id="{F0A359EC-A518-449A-9BAB-A4A295DF2B09}"/>
                  </a:ext>
                </a:extLst>
              </p:cNvPr>
              <p:cNvSpPr/>
              <p:nvPr/>
            </p:nvSpPr>
            <p:spPr>
              <a:xfrm rot="6300000">
                <a:off x="4406254" y="1268760"/>
                <a:ext cx="4714082" cy="4714082"/>
              </a:xfrm>
              <a:prstGeom prst="arc">
                <a:avLst>
                  <a:gd name="adj1" fmla="val 18000000"/>
                  <a:gd name="adj2" fmla="val 0"/>
                </a:avLst>
              </a:prstGeom>
              <a:ln w="19050">
                <a:solidFill>
                  <a:schemeClr val="tx1">
                    <a:lumMod val="40000"/>
                    <a:lumOff val="60000"/>
                  </a:schemeClr>
                </a:solidFill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1" name="îṥ1iďe">
                <a:extLst>
                  <a:ext uri="{FF2B5EF4-FFF2-40B4-BE49-F238E27FC236}">
                    <a16:creationId xmlns:a16="http://schemas.microsoft.com/office/drawing/2014/main" id="{17DDA416-4EC7-4687-A201-9C2DC7E36E6C}"/>
                  </a:ext>
                </a:extLst>
              </p:cNvPr>
              <p:cNvSpPr/>
              <p:nvPr/>
            </p:nvSpPr>
            <p:spPr>
              <a:xfrm rot="13500000">
                <a:off x="4534052" y="973460"/>
                <a:ext cx="4653175" cy="4890075"/>
              </a:xfrm>
              <a:prstGeom prst="arc">
                <a:avLst>
                  <a:gd name="adj1" fmla="val 18000000"/>
                  <a:gd name="adj2" fmla="val 30018"/>
                </a:avLst>
              </a:prstGeom>
              <a:ln w="19050">
                <a:solidFill>
                  <a:schemeClr val="tx1">
                    <a:lumMod val="40000"/>
                    <a:lumOff val="60000"/>
                  </a:schemeClr>
                </a:solidFill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9" name="išḷíďè">
              <a:extLst>
                <a:ext uri="{FF2B5EF4-FFF2-40B4-BE49-F238E27FC236}">
                  <a16:creationId xmlns:a16="http://schemas.microsoft.com/office/drawing/2014/main" id="{45441885-D189-475D-B063-B2A55311232A}"/>
                </a:ext>
              </a:extLst>
            </p:cNvPr>
            <p:cNvGrpSpPr/>
            <p:nvPr/>
          </p:nvGrpSpPr>
          <p:grpSpPr>
            <a:xfrm>
              <a:off x="6467311" y="2797090"/>
              <a:ext cx="1841420" cy="1841420"/>
              <a:chOff x="6043215" y="2905721"/>
              <a:chExt cx="1440160" cy="1440160"/>
            </a:xfrm>
          </p:grpSpPr>
          <p:sp>
            <p:nvSpPr>
              <p:cNvPr id="12" name="iśļíḓè">
                <a:extLst>
                  <a:ext uri="{FF2B5EF4-FFF2-40B4-BE49-F238E27FC236}">
                    <a16:creationId xmlns:a16="http://schemas.microsoft.com/office/drawing/2014/main" id="{2A21D0B0-CC3A-4843-90DE-A42F2AAD2EA1}"/>
                  </a:ext>
                </a:extLst>
              </p:cNvPr>
              <p:cNvSpPr/>
              <p:nvPr/>
            </p:nvSpPr>
            <p:spPr>
              <a:xfrm rot="10800000">
                <a:off x="6043215" y="2905721"/>
                <a:ext cx="1440160" cy="1440160"/>
              </a:xfrm>
              <a:prstGeom prst="pie">
                <a:avLst>
                  <a:gd name="adj1" fmla="val 3600000"/>
                  <a:gd name="adj2" fmla="val 1080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" name="íṩľiḑé">
                <a:extLst>
                  <a:ext uri="{FF2B5EF4-FFF2-40B4-BE49-F238E27FC236}">
                    <a16:creationId xmlns:a16="http://schemas.microsoft.com/office/drawing/2014/main" id="{96845BE2-F6E4-4D32-BE53-DD01338367BE}"/>
                  </a:ext>
                </a:extLst>
              </p:cNvPr>
              <p:cNvSpPr/>
              <p:nvPr/>
            </p:nvSpPr>
            <p:spPr>
              <a:xfrm rot="10800000">
                <a:off x="6043215" y="2905721"/>
                <a:ext cx="1440160" cy="1440160"/>
              </a:xfrm>
              <a:prstGeom prst="pie">
                <a:avLst>
                  <a:gd name="adj1" fmla="val 3600000"/>
                  <a:gd name="adj2" fmla="val 10800000"/>
                </a:avLst>
              </a:prstGeom>
              <a:solidFill>
                <a:schemeClr val="accent3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4" name="íSľíḋê">
                <a:extLst>
                  <a:ext uri="{FF2B5EF4-FFF2-40B4-BE49-F238E27FC236}">
                    <a16:creationId xmlns:a16="http://schemas.microsoft.com/office/drawing/2014/main" id="{CF5D3F34-7069-4DA7-834D-AFBC74251641}"/>
                  </a:ext>
                </a:extLst>
              </p:cNvPr>
              <p:cNvSpPr/>
              <p:nvPr/>
            </p:nvSpPr>
            <p:spPr>
              <a:xfrm rot="3600000">
                <a:off x="6043215" y="2905721"/>
                <a:ext cx="1440160" cy="1440160"/>
              </a:xfrm>
              <a:prstGeom prst="pie">
                <a:avLst>
                  <a:gd name="adj1" fmla="val 3600000"/>
                  <a:gd name="adj2" fmla="val 10800000"/>
                </a:avLst>
              </a:prstGeom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5" name="ïšḷíďe">
                <a:extLst>
                  <a:ext uri="{FF2B5EF4-FFF2-40B4-BE49-F238E27FC236}">
                    <a16:creationId xmlns:a16="http://schemas.microsoft.com/office/drawing/2014/main" id="{862F1850-BA3E-4C4B-9ED5-B2D8BDF0D082}"/>
                  </a:ext>
                </a:extLst>
              </p:cNvPr>
              <p:cNvSpPr/>
              <p:nvPr/>
            </p:nvSpPr>
            <p:spPr>
              <a:xfrm rot="18000000">
                <a:off x="6043215" y="2905721"/>
                <a:ext cx="1440160" cy="1440160"/>
              </a:xfrm>
              <a:prstGeom prst="pie">
                <a:avLst>
                  <a:gd name="adj1" fmla="val 3600000"/>
                  <a:gd name="adj2" fmla="val 10800000"/>
                </a:avLst>
              </a:prstGeom>
              <a:solidFill>
                <a:srgbClr val="0070C0"/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6" name="îṡḻîḑè">
                <a:extLst>
                  <a:ext uri="{FF2B5EF4-FFF2-40B4-BE49-F238E27FC236}">
                    <a16:creationId xmlns:a16="http://schemas.microsoft.com/office/drawing/2014/main" id="{E2886076-C626-422B-B5F8-4C17B00033FB}"/>
                  </a:ext>
                </a:extLst>
              </p:cNvPr>
              <p:cNvSpPr/>
              <p:nvPr/>
            </p:nvSpPr>
            <p:spPr bwMode="auto">
              <a:xfrm>
                <a:off x="6851303" y="3187531"/>
                <a:ext cx="277846" cy="217447"/>
              </a:xfrm>
              <a:custGeom>
                <a:avLst/>
                <a:gdLst>
                  <a:gd name="connsiteX0" fmla="*/ 469403 w 607356"/>
                  <a:gd name="connsiteY0" fmla="*/ 354492 h 475328"/>
                  <a:gd name="connsiteX1" fmla="*/ 450570 w 607356"/>
                  <a:gd name="connsiteY1" fmla="*/ 373295 h 475328"/>
                  <a:gd name="connsiteX2" fmla="*/ 450570 w 607356"/>
                  <a:gd name="connsiteY2" fmla="*/ 417869 h 475328"/>
                  <a:gd name="connsiteX3" fmla="*/ 469403 w 607356"/>
                  <a:gd name="connsiteY3" fmla="*/ 436577 h 475328"/>
                  <a:gd name="connsiteX4" fmla="*/ 484700 w 607356"/>
                  <a:gd name="connsiteY4" fmla="*/ 436577 h 475328"/>
                  <a:gd name="connsiteX5" fmla="*/ 503533 w 607356"/>
                  <a:gd name="connsiteY5" fmla="*/ 417869 h 475328"/>
                  <a:gd name="connsiteX6" fmla="*/ 503533 w 607356"/>
                  <a:gd name="connsiteY6" fmla="*/ 373295 h 475328"/>
                  <a:gd name="connsiteX7" fmla="*/ 484700 w 607356"/>
                  <a:gd name="connsiteY7" fmla="*/ 354492 h 475328"/>
                  <a:gd name="connsiteX8" fmla="*/ 405637 w 607356"/>
                  <a:gd name="connsiteY8" fmla="*/ 354492 h 475328"/>
                  <a:gd name="connsiteX9" fmla="*/ 386899 w 607356"/>
                  <a:gd name="connsiteY9" fmla="*/ 373295 h 475328"/>
                  <a:gd name="connsiteX10" fmla="*/ 386899 w 607356"/>
                  <a:gd name="connsiteY10" fmla="*/ 417869 h 475328"/>
                  <a:gd name="connsiteX11" fmla="*/ 405637 w 607356"/>
                  <a:gd name="connsiteY11" fmla="*/ 436577 h 475328"/>
                  <a:gd name="connsiteX12" fmla="*/ 420933 w 607356"/>
                  <a:gd name="connsiteY12" fmla="*/ 436577 h 475328"/>
                  <a:gd name="connsiteX13" fmla="*/ 439767 w 607356"/>
                  <a:gd name="connsiteY13" fmla="*/ 417869 h 475328"/>
                  <a:gd name="connsiteX14" fmla="*/ 439767 w 607356"/>
                  <a:gd name="connsiteY14" fmla="*/ 373295 h 475328"/>
                  <a:gd name="connsiteX15" fmla="*/ 420933 w 607356"/>
                  <a:gd name="connsiteY15" fmla="*/ 354492 h 475328"/>
                  <a:gd name="connsiteX16" fmla="*/ 121414 w 607356"/>
                  <a:gd name="connsiteY16" fmla="*/ 354492 h 475328"/>
                  <a:gd name="connsiteX17" fmla="*/ 102581 w 607356"/>
                  <a:gd name="connsiteY17" fmla="*/ 373295 h 475328"/>
                  <a:gd name="connsiteX18" fmla="*/ 102581 w 607356"/>
                  <a:gd name="connsiteY18" fmla="*/ 417869 h 475328"/>
                  <a:gd name="connsiteX19" fmla="*/ 121414 w 607356"/>
                  <a:gd name="connsiteY19" fmla="*/ 436577 h 475328"/>
                  <a:gd name="connsiteX20" fmla="*/ 136710 w 607356"/>
                  <a:gd name="connsiteY20" fmla="*/ 436577 h 475328"/>
                  <a:gd name="connsiteX21" fmla="*/ 155544 w 607356"/>
                  <a:gd name="connsiteY21" fmla="*/ 417869 h 475328"/>
                  <a:gd name="connsiteX22" fmla="*/ 155544 w 607356"/>
                  <a:gd name="connsiteY22" fmla="*/ 373295 h 475328"/>
                  <a:gd name="connsiteX23" fmla="*/ 136710 w 607356"/>
                  <a:gd name="connsiteY23" fmla="*/ 354492 h 475328"/>
                  <a:gd name="connsiteX24" fmla="*/ 29638 w 607356"/>
                  <a:gd name="connsiteY24" fmla="*/ 279933 h 475328"/>
                  <a:gd name="connsiteX25" fmla="*/ 35071 w 607356"/>
                  <a:gd name="connsiteY25" fmla="*/ 285377 h 475328"/>
                  <a:gd name="connsiteX26" fmla="*/ 35071 w 607356"/>
                  <a:gd name="connsiteY26" fmla="*/ 329883 h 475328"/>
                  <a:gd name="connsiteX27" fmla="*/ 29638 w 607356"/>
                  <a:gd name="connsiteY27" fmla="*/ 335327 h 475328"/>
                  <a:gd name="connsiteX28" fmla="*/ 24204 w 607356"/>
                  <a:gd name="connsiteY28" fmla="*/ 329883 h 475328"/>
                  <a:gd name="connsiteX29" fmla="*/ 24204 w 607356"/>
                  <a:gd name="connsiteY29" fmla="*/ 285377 h 475328"/>
                  <a:gd name="connsiteX30" fmla="*/ 29638 w 607356"/>
                  <a:gd name="connsiteY30" fmla="*/ 279933 h 475328"/>
                  <a:gd name="connsiteX31" fmla="*/ 70745 w 607356"/>
                  <a:gd name="connsiteY31" fmla="*/ 250072 h 475328"/>
                  <a:gd name="connsiteX32" fmla="*/ 70745 w 607356"/>
                  <a:gd name="connsiteY32" fmla="*/ 390189 h 475328"/>
                  <a:gd name="connsiteX33" fmla="*/ 91778 w 607356"/>
                  <a:gd name="connsiteY33" fmla="*/ 390189 h 475328"/>
                  <a:gd name="connsiteX34" fmla="*/ 91778 w 607356"/>
                  <a:gd name="connsiteY34" fmla="*/ 373295 h 475328"/>
                  <a:gd name="connsiteX35" fmla="*/ 121414 w 607356"/>
                  <a:gd name="connsiteY35" fmla="*/ 343706 h 475328"/>
                  <a:gd name="connsiteX36" fmla="*/ 136710 w 607356"/>
                  <a:gd name="connsiteY36" fmla="*/ 343706 h 475328"/>
                  <a:gd name="connsiteX37" fmla="*/ 166347 w 607356"/>
                  <a:gd name="connsiteY37" fmla="*/ 373295 h 475328"/>
                  <a:gd name="connsiteX38" fmla="*/ 166347 w 607356"/>
                  <a:gd name="connsiteY38" fmla="*/ 390189 h 475328"/>
                  <a:gd name="connsiteX39" fmla="*/ 376001 w 607356"/>
                  <a:gd name="connsiteY39" fmla="*/ 390189 h 475328"/>
                  <a:gd name="connsiteX40" fmla="*/ 376001 w 607356"/>
                  <a:gd name="connsiteY40" fmla="*/ 373295 h 475328"/>
                  <a:gd name="connsiteX41" fmla="*/ 405637 w 607356"/>
                  <a:gd name="connsiteY41" fmla="*/ 343706 h 475328"/>
                  <a:gd name="connsiteX42" fmla="*/ 420933 w 607356"/>
                  <a:gd name="connsiteY42" fmla="*/ 343706 h 475328"/>
                  <a:gd name="connsiteX43" fmla="*/ 445216 w 607356"/>
                  <a:gd name="connsiteY43" fmla="*/ 356305 h 475328"/>
                  <a:gd name="connsiteX44" fmla="*/ 469403 w 607356"/>
                  <a:gd name="connsiteY44" fmla="*/ 343706 h 475328"/>
                  <a:gd name="connsiteX45" fmla="*/ 484700 w 607356"/>
                  <a:gd name="connsiteY45" fmla="*/ 343706 h 475328"/>
                  <a:gd name="connsiteX46" fmla="*/ 514336 w 607356"/>
                  <a:gd name="connsiteY46" fmla="*/ 373295 h 475328"/>
                  <a:gd name="connsiteX47" fmla="*/ 514336 w 607356"/>
                  <a:gd name="connsiteY47" fmla="*/ 390189 h 475328"/>
                  <a:gd name="connsiteX48" fmla="*/ 536611 w 607356"/>
                  <a:gd name="connsiteY48" fmla="*/ 390189 h 475328"/>
                  <a:gd name="connsiteX49" fmla="*/ 536611 w 607356"/>
                  <a:gd name="connsiteY49" fmla="*/ 250072 h 475328"/>
                  <a:gd name="connsiteX50" fmla="*/ 437855 w 607356"/>
                  <a:gd name="connsiteY50" fmla="*/ 250072 h 475328"/>
                  <a:gd name="connsiteX51" fmla="*/ 437855 w 607356"/>
                  <a:gd name="connsiteY51" fmla="*/ 266966 h 475328"/>
                  <a:gd name="connsiteX52" fmla="*/ 408218 w 607356"/>
                  <a:gd name="connsiteY52" fmla="*/ 296555 h 475328"/>
                  <a:gd name="connsiteX53" fmla="*/ 392922 w 607356"/>
                  <a:gd name="connsiteY53" fmla="*/ 296555 h 475328"/>
                  <a:gd name="connsiteX54" fmla="*/ 363286 w 607356"/>
                  <a:gd name="connsiteY54" fmla="*/ 266966 h 475328"/>
                  <a:gd name="connsiteX55" fmla="*/ 363286 w 607356"/>
                  <a:gd name="connsiteY55" fmla="*/ 250072 h 475328"/>
                  <a:gd name="connsiteX56" fmla="*/ 293783 w 607356"/>
                  <a:gd name="connsiteY56" fmla="*/ 250072 h 475328"/>
                  <a:gd name="connsiteX57" fmla="*/ 293783 w 607356"/>
                  <a:gd name="connsiteY57" fmla="*/ 266966 h 475328"/>
                  <a:gd name="connsiteX58" fmla="*/ 264147 w 607356"/>
                  <a:gd name="connsiteY58" fmla="*/ 296555 h 475328"/>
                  <a:gd name="connsiteX59" fmla="*/ 248851 w 607356"/>
                  <a:gd name="connsiteY59" fmla="*/ 296555 h 475328"/>
                  <a:gd name="connsiteX60" fmla="*/ 219214 w 607356"/>
                  <a:gd name="connsiteY60" fmla="*/ 266966 h 475328"/>
                  <a:gd name="connsiteX61" fmla="*/ 219214 w 607356"/>
                  <a:gd name="connsiteY61" fmla="*/ 250072 h 475328"/>
                  <a:gd name="connsiteX62" fmla="*/ 392922 w 607356"/>
                  <a:gd name="connsiteY62" fmla="*/ 203684 h 475328"/>
                  <a:gd name="connsiteX63" fmla="*/ 374089 w 607356"/>
                  <a:gd name="connsiteY63" fmla="*/ 222392 h 475328"/>
                  <a:gd name="connsiteX64" fmla="*/ 374089 w 607356"/>
                  <a:gd name="connsiteY64" fmla="*/ 266966 h 475328"/>
                  <a:gd name="connsiteX65" fmla="*/ 392922 w 607356"/>
                  <a:gd name="connsiteY65" fmla="*/ 285770 h 475328"/>
                  <a:gd name="connsiteX66" fmla="*/ 408218 w 607356"/>
                  <a:gd name="connsiteY66" fmla="*/ 285770 h 475328"/>
                  <a:gd name="connsiteX67" fmla="*/ 427052 w 607356"/>
                  <a:gd name="connsiteY67" fmla="*/ 266966 h 475328"/>
                  <a:gd name="connsiteX68" fmla="*/ 427052 w 607356"/>
                  <a:gd name="connsiteY68" fmla="*/ 222392 h 475328"/>
                  <a:gd name="connsiteX69" fmla="*/ 408218 w 607356"/>
                  <a:gd name="connsiteY69" fmla="*/ 203684 h 475328"/>
                  <a:gd name="connsiteX70" fmla="*/ 248851 w 607356"/>
                  <a:gd name="connsiteY70" fmla="*/ 203684 h 475328"/>
                  <a:gd name="connsiteX71" fmla="*/ 230113 w 607356"/>
                  <a:gd name="connsiteY71" fmla="*/ 222392 h 475328"/>
                  <a:gd name="connsiteX72" fmla="*/ 230113 w 607356"/>
                  <a:gd name="connsiteY72" fmla="*/ 266966 h 475328"/>
                  <a:gd name="connsiteX73" fmla="*/ 248851 w 607356"/>
                  <a:gd name="connsiteY73" fmla="*/ 285770 h 475328"/>
                  <a:gd name="connsiteX74" fmla="*/ 264147 w 607356"/>
                  <a:gd name="connsiteY74" fmla="*/ 285770 h 475328"/>
                  <a:gd name="connsiteX75" fmla="*/ 282981 w 607356"/>
                  <a:gd name="connsiteY75" fmla="*/ 266966 h 475328"/>
                  <a:gd name="connsiteX76" fmla="*/ 282981 w 607356"/>
                  <a:gd name="connsiteY76" fmla="*/ 222392 h 475328"/>
                  <a:gd name="connsiteX77" fmla="*/ 264147 w 607356"/>
                  <a:gd name="connsiteY77" fmla="*/ 203684 h 475328"/>
                  <a:gd name="connsiteX78" fmla="*/ 585070 w 607356"/>
                  <a:gd name="connsiteY78" fmla="*/ 126030 h 475328"/>
                  <a:gd name="connsiteX79" fmla="*/ 590420 w 607356"/>
                  <a:gd name="connsiteY79" fmla="*/ 131370 h 475328"/>
                  <a:gd name="connsiteX80" fmla="*/ 590420 w 607356"/>
                  <a:gd name="connsiteY80" fmla="*/ 187349 h 475328"/>
                  <a:gd name="connsiteX81" fmla="*/ 585070 w 607356"/>
                  <a:gd name="connsiteY81" fmla="*/ 192785 h 475328"/>
                  <a:gd name="connsiteX82" fmla="*/ 579624 w 607356"/>
                  <a:gd name="connsiteY82" fmla="*/ 187349 h 475328"/>
                  <a:gd name="connsiteX83" fmla="*/ 579624 w 607356"/>
                  <a:gd name="connsiteY83" fmla="*/ 131370 h 475328"/>
                  <a:gd name="connsiteX84" fmla="*/ 585070 w 607356"/>
                  <a:gd name="connsiteY84" fmla="*/ 126030 h 475328"/>
                  <a:gd name="connsiteX85" fmla="*/ 70745 w 607356"/>
                  <a:gd name="connsiteY85" fmla="*/ 103656 h 475328"/>
                  <a:gd name="connsiteX86" fmla="*/ 70745 w 607356"/>
                  <a:gd name="connsiteY86" fmla="*/ 239286 h 475328"/>
                  <a:gd name="connsiteX87" fmla="*/ 219214 w 607356"/>
                  <a:gd name="connsiteY87" fmla="*/ 239286 h 475328"/>
                  <a:gd name="connsiteX88" fmla="*/ 219214 w 607356"/>
                  <a:gd name="connsiteY88" fmla="*/ 222392 h 475328"/>
                  <a:gd name="connsiteX89" fmla="*/ 248851 w 607356"/>
                  <a:gd name="connsiteY89" fmla="*/ 192803 h 475328"/>
                  <a:gd name="connsiteX90" fmla="*/ 264147 w 607356"/>
                  <a:gd name="connsiteY90" fmla="*/ 192803 h 475328"/>
                  <a:gd name="connsiteX91" fmla="*/ 293783 w 607356"/>
                  <a:gd name="connsiteY91" fmla="*/ 222392 h 475328"/>
                  <a:gd name="connsiteX92" fmla="*/ 293783 w 607356"/>
                  <a:gd name="connsiteY92" fmla="*/ 239286 h 475328"/>
                  <a:gd name="connsiteX93" fmla="*/ 363286 w 607356"/>
                  <a:gd name="connsiteY93" fmla="*/ 239286 h 475328"/>
                  <a:gd name="connsiteX94" fmla="*/ 363286 w 607356"/>
                  <a:gd name="connsiteY94" fmla="*/ 222392 h 475328"/>
                  <a:gd name="connsiteX95" fmla="*/ 392922 w 607356"/>
                  <a:gd name="connsiteY95" fmla="*/ 192803 h 475328"/>
                  <a:gd name="connsiteX96" fmla="*/ 408218 w 607356"/>
                  <a:gd name="connsiteY96" fmla="*/ 192803 h 475328"/>
                  <a:gd name="connsiteX97" fmla="*/ 437855 w 607356"/>
                  <a:gd name="connsiteY97" fmla="*/ 222392 h 475328"/>
                  <a:gd name="connsiteX98" fmla="*/ 437855 w 607356"/>
                  <a:gd name="connsiteY98" fmla="*/ 239286 h 475328"/>
                  <a:gd name="connsiteX99" fmla="*/ 536611 w 607356"/>
                  <a:gd name="connsiteY99" fmla="*/ 239286 h 475328"/>
                  <a:gd name="connsiteX100" fmla="*/ 536611 w 607356"/>
                  <a:gd name="connsiteY100" fmla="*/ 103656 h 475328"/>
                  <a:gd name="connsiteX101" fmla="*/ 506688 w 607356"/>
                  <a:gd name="connsiteY101" fmla="*/ 103656 h 475328"/>
                  <a:gd name="connsiteX102" fmla="*/ 506688 w 607356"/>
                  <a:gd name="connsiteY102" fmla="*/ 116064 h 475328"/>
                  <a:gd name="connsiteX103" fmla="*/ 477051 w 607356"/>
                  <a:gd name="connsiteY103" fmla="*/ 145652 h 475328"/>
                  <a:gd name="connsiteX104" fmla="*/ 461755 w 607356"/>
                  <a:gd name="connsiteY104" fmla="*/ 145652 h 475328"/>
                  <a:gd name="connsiteX105" fmla="*/ 432119 w 607356"/>
                  <a:gd name="connsiteY105" fmla="*/ 116064 h 475328"/>
                  <a:gd name="connsiteX106" fmla="*/ 432119 w 607356"/>
                  <a:gd name="connsiteY106" fmla="*/ 103656 h 475328"/>
                  <a:gd name="connsiteX107" fmla="*/ 261948 w 607356"/>
                  <a:gd name="connsiteY107" fmla="*/ 103656 h 475328"/>
                  <a:gd name="connsiteX108" fmla="*/ 261948 w 607356"/>
                  <a:gd name="connsiteY108" fmla="*/ 116064 h 475328"/>
                  <a:gd name="connsiteX109" fmla="*/ 232312 w 607356"/>
                  <a:gd name="connsiteY109" fmla="*/ 145652 h 475328"/>
                  <a:gd name="connsiteX110" fmla="*/ 217016 w 607356"/>
                  <a:gd name="connsiteY110" fmla="*/ 145652 h 475328"/>
                  <a:gd name="connsiteX111" fmla="*/ 192828 w 607356"/>
                  <a:gd name="connsiteY111" fmla="*/ 133149 h 475328"/>
                  <a:gd name="connsiteX112" fmla="*/ 168546 w 607356"/>
                  <a:gd name="connsiteY112" fmla="*/ 145652 h 475328"/>
                  <a:gd name="connsiteX113" fmla="*/ 153249 w 607356"/>
                  <a:gd name="connsiteY113" fmla="*/ 145652 h 475328"/>
                  <a:gd name="connsiteX114" fmla="*/ 123613 w 607356"/>
                  <a:gd name="connsiteY114" fmla="*/ 116064 h 475328"/>
                  <a:gd name="connsiteX115" fmla="*/ 123613 w 607356"/>
                  <a:gd name="connsiteY115" fmla="*/ 103656 h 475328"/>
                  <a:gd name="connsiteX116" fmla="*/ 461755 w 607356"/>
                  <a:gd name="connsiteY116" fmla="*/ 52782 h 475328"/>
                  <a:gd name="connsiteX117" fmla="*/ 442922 w 607356"/>
                  <a:gd name="connsiteY117" fmla="*/ 71585 h 475328"/>
                  <a:gd name="connsiteX118" fmla="*/ 442922 w 607356"/>
                  <a:gd name="connsiteY118" fmla="*/ 116064 h 475328"/>
                  <a:gd name="connsiteX119" fmla="*/ 461755 w 607356"/>
                  <a:gd name="connsiteY119" fmla="*/ 134867 h 475328"/>
                  <a:gd name="connsiteX120" fmla="*/ 477051 w 607356"/>
                  <a:gd name="connsiteY120" fmla="*/ 134867 h 475328"/>
                  <a:gd name="connsiteX121" fmla="*/ 495885 w 607356"/>
                  <a:gd name="connsiteY121" fmla="*/ 116064 h 475328"/>
                  <a:gd name="connsiteX122" fmla="*/ 495885 w 607356"/>
                  <a:gd name="connsiteY122" fmla="*/ 71585 h 475328"/>
                  <a:gd name="connsiteX123" fmla="*/ 477051 w 607356"/>
                  <a:gd name="connsiteY123" fmla="*/ 52782 h 475328"/>
                  <a:gd name="connsiteX124" fmla="*/ 217016 w 607356"/>
                  <a:gd name="connsiteY124" fmla="*/ 52782 h 475328"/>
                  <a:gd name="connsiteX125" fmla="*/ 198182 w 607356"/>
                  <a:gd name="connsiteY125" fmla="*/ 71585 h 475328"/>
                  <a:gd name="connsiteX126" fmla="*/ 198182 w 607356"/>
                  <a:gd name="connsiteY126" fmla="*/ 116064 h 475328"/>
                  <a:gd name="connsiteX127" fmla="*/ 217016 w 607356"/>
                  <a:gd name="connsiteY127" fmla="*/ 134867 h 475328"/>
                  <a:gd name="connsiteX128" fmla="*/ 232312 w 607356"/>
                  <a:gd name="connsiteY128" fmla="*/ 134867 h 475328"/>
                  <a:gd name="connsiteX129" fmla="*/ 251145 w 607356"/>
                  <a:gd name="connsiteY129" fmla="*/ 116064 h 475328"/>
                  <a:gd name="connsiteX130" fmla="*/ 251145 w 607356"/>
                  <a:gd name="connsiteY130" fmla="*/ 71585 h 475328"/>
                  <a:gd name="connsiteX131" fmla="*/ 232312 w 607356"/>
                  <a:gd name="connsiteY131" fmla="*/ 52782 h 475328"/>
                  <a:gd name="connsiteX132" fmla="*/ 153249 w 607356"/>
                  <a:gd name="connsiteY132" fmla="*/ 52782 h 475328"/>
                  <a:gd name="connsiteX133" fmla="*/ 134511 w 607356"/>
                  <a:gd name="connsiteY133" fmla="*/ 71585 h 475328"/>
                  <a:gd name="connsiteX134" fmla="*/ 134511 w 607356"/>
                  <a:gd name="connsiteY134" fmla="*/ 116064 h 475328"/>
                  <a:gd name="connsiteX135" fmla="*/ 153249 w 607356"/>
                  <a:gd name="connsiteY135" fmla="*/ 134867 h 475328"/>
                  <a:gd name="connsiteX136" fmla="*/ 168546 w 607356"/>
                  <a:gd name="connsiteY136" fmla="*/ 134867 h 475328"/>
                  <a:gd name="connsiteX137" fmla="*/ 187379 w 607356"/>
                  <a:gd name="connsiteY137" fmla="*/ 116064 h 475328"/>
                  <a:gd name="connsiteX138" fmla="*/ 187379 w 607356"/>
                  <a:gd name="connsiteY138" fmla="*/ 71585 h 475328"/>
                  <a:gd name="connsiteX139" fmla="*/ 168546 w 607356"/>
                  <a:gd name="connsiteY139" fmla="*/ 52782 h 475328"/>
                  <a:gd name="connsiteX140" fmla="*/ 566248 w 607356"/>
                  <a:gd name="connsiteY140" fmla="*/ 10785 h 475328"/>
                  <a:gd name="connsiteX141" fmla="*/ 547510 w 607356"/>
                  <a:gd name="connsiteY141" fmla="*/ 29588 h 475328"/>
                  <a:gd name="connsiteX142" fmla="*/ 547510 w 607356"/>
                  <a:gd name="connsiteY142" fmla="*/ 445740 h 475328"/>
                  <a:gd name="connsiteX143" fmla="*/ 566248 w 607356"/>
                  <a:gd name="connsiteY143" fmla="*/ 464447 h 475328"/>
                  <a:gd name="connsiteX144" fmla="*/ 577720 w 607356"/>
                  <a:gd name="connsiteY144" fmla="*/ 464447 h 475328"/>
                  <a:gd name="connsiteX145" fmla="*/ 596553 w 607356"/>
                  <a:gd name="connsiteY145" fmla="*/ 445740 h 475328"/>
                  <a:gd name="connsiteX146" fmla="*/ 596553 w 607356"/>
                  <a:gd name="connsiteY146" fmla="*/ 29588 h 475328"/>
                  <a:gd name="connsiteX147" fmla="*/ 590435 w 607356"/>
                  <a:gd name="connsiteY147" fmla="*/ 15749 h 475328"/>
                  <a:gd name="connsiteX148" fmla="*/ 590435 w 607356"/>
                  <a:gd name="connsiteY148" fmla="*/ 113105 h 475328"/>
                  <a:gd name="connsiteX149" fmla="*/ 585081 w 607356"/>
                  <a:gd name="connsiteY149" fmla="*/ 118545 h 475328"/>
                  <a:gd name="connsiteX150" fmla="*/ 579632 w 607356"/>
                  <a:gd name="connsiteY150" fmla="*/ 113105 h 475328"/>
                  <a:gd name="connsiteX151" fmla="*/ 579632 w 607356"/>
                  <a:gd name="connsiteY151" fmla="*/ 10881 h 475328"/>
                  <a:gd name="connsiteX152" fmla="*/ 577720 w 607356"/>
                  <a:gd name="connsiteY152" fmla="*/ 10785 h 475328"/>
                  <a:gd name="connsiteX153" fmla="*/ 34608 w 607356"/>
                  <a:gd name="connsiteY153" fmla="*/ 10785 h 475328"/>
                  <a:gd name="connsiteX154" fmla="*/ 35086 w 607356"/>
                  <a:gd name="connsiteY154" fmla="*/ 12981 h 475328"/>
                  <a:gd name="connsiteX155" fmla="*/ 35086 w 607356"/>
                  <a:gd name="connsiteY155" fmla="*/ 79221 h 475328"/>
                  <a:gd name="connsiteX156" fmla="*/ 29637 w 607356"/>
                  <a:gd name="connsiteY156" fmla="*/ 84566 h 475328"/>
                  <a:gd name="connsiteX157" fmla="*/ 24187 w 607356"/>
                  <a:gd name="connsiteY157" fmla="*/ 79221 h 475328"/>
                  <a:gd name="connsiteX158" fmla="*/ 24187 w 607356"/>
                  <a:gd name="connsiteY158" fmla="*/ 12981 h 475328"/>
                  <a:gd name="connsiteX159" fmla="*/ 24474 w 607356"/>
                  <a:gd name="connsiteY159" fmla="*/ 11549 h 475328"/>
                  <a:gd name="connsiteX160" fmla="*/ 10803 w 607356"/>
                  <a:gd name="connsiteY160" fmla="*/ 29588 h 475328"/>
                  <a:gd name="connsiteX161" fmla="*/ 10803 w 607356"/>
                  <a:gd name="connsiteY161" fmla="*/ 445740 h 475328"/>
                  <a:gd name="connsiteX162" fmla="*/ 24187 w 607356"/>
                  <a:gd name="connsiteY162" fmla="*/ 463684 h 475328"/>
                  <a:gd name="connsiteX163" fmla="*/ 24187 w 607356"/>
                  <a:gd name="connsiteY163" fmla="*/ 349147 h 475328"/>
                  <a:gd name="connsiteX164" fmla="*/ 29637 w 607356"/>
                  <a:gd name="connsiteY164" fmla="*/ 343706 h 475328"/>
                  <a:gd name="connsiteX165" fmla="*/ 35086 w 607356"/>
                  <a:gd name="connsiteY165" fmla="*/ 349147 h 475328"/>
                  <a:gd name="connsiteX166" fmla="*/ 35086 w 607356"/>
                  <a:gd name="connsiteY166" fmla="*/ 464447 h 475328"/>
                  <a:gd name="connsiteX167" fmla="*/ 41109 w 607356"/>
                  <a:gd name="connsiteY167" fmla="*/ 464447 h 475328"/>
                  <a:gd name="connsiteX168" fmla="*/ 59942 w 607356"/>
                  <a:gd name="connsiteY168" fmla="*/ 445740 h 475328"/>
                  <a:gd name="connsiteX169" fmla="*/ 59942 w 607356"/>
                  <a:gd name="connsiteY169" fmla="*/ 29588 h 475328"/>
                  <a:gd name="connsiteX170" fmla="*/ 41109 w 607356"/>
                  <a:gd name="connsiteY170" fmla="*/ 10785 h 475328"/>
                  <a:gd name="connsiteX171" fmla="*/ 29637 w 607356"/>
                  <a:gd name="connsiteY171" fmla="*/ 0 h 475328"/>
                  <a:gd name="connsiteX172" fmla="*/ 41109 w 607356"/>
                  <a:gd name="connsiteY172" fmla="*/ 0 h 475328"/>
                  <a:gd name="connsiteX173" fmla="*/ 70745 w 607356"/>
                  <a:gd name="connsiteY173" fmla="*/ 29588 h 475328"/>
                  <a:gd name="connsiteX174" fmla="*/ 70745 w 607356"/>
                  <a:gd name="connsiteY174" fmla="*/ 92870 h 475328"/>
                  <a:gd name="connsiteX175" fmla="*/ 123613 w 607356"/>
                  <a:gd name="connsiteY175" fmla="*/ 92870 h 475328"/>
                  <a:gd name="connsiteX176" fmla="*/ 123613 w 607356"/>
                  <a:gd name="connsiteY176" fmla="*/ 71585 h 475328"/>
                  <a:gd name="connsiteX177" fmla="*/ 153249 w 607356"/>
                  <a:gd name="connsiteY177" fmla="*/ 41997 h 475328"/>
                  <a:gd name="connsiteX178" fmla="*/ 168546 w 607356"/>
                  <a:gd name="connsiteY178" fmla="*/ 41997 h 475328"/>
                  <a:gd name="connsiteX179" fmla="*/ 192828 w 607356"/>
                  <a:gd name="connsiteY179" fmla="*/ 54500 h 475328"/>
                  <a:gd name="connsiteX180" fmla="*/ 217016 w 607356"/>
                  <a:gd name="connsiteY180" fmla="*/ 41997 h 475328"/>
                  <a:gd name="connsiteX181" fmla="*/ 232312 w 607356"/>
                  <a:gd name="connsiteY181" fmla="*/ 41997 h 475328"/>
                  <a:gd name="connsiteX182" fmla="*/ 261948 w 607356"/>
                  <a:gd name="connsiteY182" fmla="*/ 71585 h 475328"/>
                  <a:gd name="connsiteX183" fmla="*/ 261948 w 607356"/>
                  <a:gd name="connsiteY183" fmla="*/ 92870 h 475328"/>
                  <a:gd name="connsiteX184" fmla="*/ 432119 w 607356"/>
                  <a:gd name="connsiteY184" fmla="*/ 92870 h 475328"/>
                  <a:gd name="connsiteX185" fmla="*/ 432119 w 607356"/>
                  <a:gd name="connsiteY185" fmla="*/ 71585 h 475328"/>
                  <a:gd name="connsiteX186" fmla="*/ 461755 w 607356"/>
                  <a:gd name="connsiteY186" fmla="*/ 41997 h 475328"/>
                  <a:gd name="connsiteX187" fmla="*/ 477051 w 607356"/>
                  <a:gd name="connsiteY187" fmla="*/ 41997 h 475328"/>
                  <a:gd name="connsiteX188" fmla="*/ 506688 w 607356"/>
                  <a:gd name="connsiteY188" fmla="*/ 71585 h 475328"/>
                  <a:gd name="connsiteX189" fmla="*/ 506688 w 607356"/>
                  <a:gd name="connsiteY189" fmla="*/ 92870 h 475328"/>
                  <a:gd name="connsiteX190" fmla="*/ 536611 w 607356"/>
                  <a:gd name="connsiteY190" fmla="*/ 92870 h 475328"/>
                  <a:gd name="connsiteX191" fmla="*/ 536611 w 607356"/>
                  <a:gd name="connsiteY191" fmla="*/ 29588 h 475328"/>
                  <a:gd name="connsiteX192" fmla="*/ 566248 w 607356"/>
                  <a:gd name="connsiteY192" fmla="*/ 0 h 475328"/>
                  <a:gd name="connsiteX193" fmla="*/ 577720 w 607356"/>
                  <a:gd name="connsiteY193" fmla="*/ 0 h 475328"/>
                  <a:gd name="connsiteX194" fmla="*/ 607356 w 607356"/>
                  <a:gd name="connsiteY194" fmla="*/ 29588 h 475328"/>
                  <a:gd name="connsiteX195" fmla="*/ 607356 w 607356"/>
                  <a:gd name="connsiteY195" fmla="*/ 445740 h 475328"/>
                  <a:gd name="connsiteX196" fmla="*/ 577720 w 607356"/>
                  <a:gd name="connsiteY196" fmla="*/ 475328 h 475328"/>
                  <a:gd name="connsiteX197" fmla="*/ 566248 w 607356"/>
                  <a:gd name="connsiteY197" fmla="*/ 475328 h 475328"/>
                  <a:gd name="connsiteX198" fmla="*/ 536611 w 607356"/>
                  <a:gd name="connsiteY198" fmla="*/ 445740 h 475328"/>
                  <a:gd name="connsiteX199" fmla="*/ 536611 w 607356"/>
                  <a:gd name="connsiteY199" fmla="*/ 400975 h 475328"/>
                  <a:gd name="connsiteX200" fmla="*/ 514336 w 607356"/>
                  <a:gd name="connsiteY200" fmla="*/ 400975 h 475328"/>
                  <a:gd name="connsiteX201" fmla="*/ 514336 w 607356"/>
                  <a:gd name="connsiteY201" fmla="*/ 417869 h 475328"/>
                  <a:gd name="connsiteX202" fmla="*/ 484700 w 607356"/>
                  <a:gd name="connsiteY202" fmla="*/ 447458 h 475328"/>
                  <a:gd name="connsiteX203" fmla="*/ 469403 w 607356"/>
                  <a:gd name="connsiteY203" fmla="*/ 447458 h 475328"/>
                  <a:gd name="connsiteX204" fmla="*/ 445216 w 607356"/>
                  <a:gd name="connsiteY204" fmla="*/ 434859 h 475328"/>
                  <a:gd name="connsiteX205" fmla="*/ 420933 w 607356"/>
                  <a:gd name="connsiteY205" fmla="*/ 447458 h 475328"/>
                  <a:gd name="connsiteX206" fmla="*/ 405637 w 607356"/>
                  <a:gd name="connsiteY206" fmla="*/ 447458 h 475328"/>
                  <a:gd name="connsiteX207" fmla="*/ 376001 w 607356"/>
                  <a:gd name="connsiteY207" fmla="*/ 417869 h 475328"/>
                  <a:gd name="connsiteX208" fmla="*/ 376001 w 607356"/>
                  <a:gd name="connsiteY208" fmla="*/ 400975 h 475328"/>
                  <a:gd name="connsiteX209" fmla="*/ 166347 w 607356"/>
                  <a:gd name="connsiteY209" fmla="*/ 400975 h 475328"/>
                  <a:gd name="connsiteX210" fmla="*/ 166347 w 607356"/>
                  <a:gd name="connsiteY210" fmla="*/ 417869 h 475328"/>
                  <a:gd name="connsiteX211" fmla="*/ 136710 w 607356"/>
                  <a:gd name="connsiteY211" fmla="*/ 447458 h 475328"/>
                  <a:gd name="connsiteX212" fmla="*/ 121414 w 607356"/>
                  <a:gd name="connsiteY212" fmla="*/ 447458 h 475328"/>
                  <a:gd name="connsiteX213" fmla="*/ 91778 w 607356"/>
                  <a:gd name="connsiteY213" fmla="*/ 417869 h 475328"/>
                  <a:gd name="connsiteX214" fmla="*/ 91778 w 607356"/>
                  <a:gd name="connsiteY214" fmla="*/ 400975 h 475328"/>
                  <a:gd name="connsiteX215" fmla="*/ 70745 w 607356"/>
                  <a:gd name="connsiteY215" fmla="*/ 400975 h 475328"/>
                  <a:gd name="connsiteX216" fmla="*/ 70745 w 607356"/>
                  <a:gd name="connsiteY216" fmla="*/ 445740 h 475328"/>
                  <a:gd name="connsiteX217" fmla="*/ 41109 w 607356"/>
                  <a:gd name="connsiteY217" fmla="*/ 475328 h 475328"/>
                  <a:gd name="connsiteX218" fmla="*/ 29637 w 607356"/>
                  <a:gd name="connsiteY218" fmla="*/ 475328 h 475328"/>
                  <a:gd name="connsiteX219" fmla="*/ 0 w 607356"/>
                  <a:gd name="connsiteY219" fmla="*/ 445740 h 475328"/>
                  <a:gd name="connsiteX220" fmla="*/ 0 w 607356"/>
                  <a:gd name="connsiteY220" fmla="*/ 29588 h 475328"/>
                  <a:gd name="connsiteX221" fmla="*/ 29637 w 607356"/>
                  <a:gd name="connsiteY221" fmla="*/ 0 h 475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</a:cxnLst>
                <a:rect l="l" t="t" r="r" b="b"/>
                <a:pathLst>
                  <a:path w="607356" h="475328">
                    <a:moveTo>
                      <a:pt x="469403" y="354492"/>
                    </a:moveTo>
                    <a:cubicBezTo>
                      <a:pt x="459078" y="354492"/>
                      <a:pt x="450570" y="362987"/>
                      <a:pt x="450570" y="373295"/>
                    </a:cubicBezTo>
                    <a:lnTo>
                      <a:pt x="450570" y="417869"/>
                    </a:lnTo>
                    <a:cubicBezTo>
                      <a:pt x="450570" y="428177"/>
                      <a:pt x="459078" y="436577"/>
                      <a:pt x="469403" y="436577"/>
                    </a:cubicBezTo>
                    <a:lnTo>
                      <a:pt x="484700" y="436577"/>
                    </a:lnTo>
                    <a:cubicBezTo>
                      <a:pt x="495025" y="436577"/>
                      <a:pt x="503533" y="428177"/>
                      <a:pt x="503533" y="417869"/>
                    </a:cubicBezTo>
                    <a:lnTo>
                      <a:pt x="503533" y="373295"/>
                    </a:lnTo>
                    <a:cubicBezTo>
                      <a:pt x="503533" y="362987"/>
                      <a:pt x="495025" y="354492"/>
                      <a:pt x="484700" y="354492"/>
                    </a:cubicBezTo>
                    <a:close/>
                    <a:moveTo>
                      <a:pt x="405637" y="354492"/>
                    </a:moveTo>
                    <a:cubicBezTo>
                      <a:pt x="395312" y="354492"/>
                      <a:pt x="386899" y="362987"/>
                      <a:pt x="386899" y="373295"/>
                    </a:cubicBezTo>
                    <a:lnTo>
                      <a:pt x="386899" y="417869"/>
                    </a:lnTo>
                    <a:cubicBezTo>
                      <a:pt x="386899" y="428177"/>
                      <a:pt x="395312" y="436577"/>
                      <a:pt x="405637" y="436577"/>
                    </a:cubicBezTo>
                    <a:lnTo>
                      <a:pt x="420933" y="436577"/>
                    </a:lnTo>
                    <a:cubicBezTo>
                      <a:pt x="431354" y="436577"/>
                      <a:pt x="439767" y="428177"/>
                      <a:pt x="439767" y="417869"/>
                    </a:cubicBezTo>
                    <a:lnTo>
                      <a:pt x="439767" y="373295"/>
                    </a:lnTo>
                    <a:cubicBezTo>
                      <a:pt x="439767" y="362987"/>
                      <a:pt x="431354" y="354492"/>
                      <a:pt x="420933" y="354492"/>
                    </a:cubicBezTo>
                    <a:close/>
                    <a:moveTo>
                      <a:pt x="121414" y="354492"/>
                    </a:moveTo>
                    <a:cubicBezTo>
                      <a:pt x="111089" y="354492"/>
                      <a:pt x="102581" y="362987"/>
                      <a:pt x="102581" y="373295"/>
                    </a:cubicBezTo>
                    <a:lnTo>
                      <a:pt x="102581" y="417869"/>
                    </a:lnTo>
                    <a:cubicBezTo>
                      <a:pt x="102581" y="428177"/>
                      <a:pt x="111089" y="436577"/>
                      <a:pt x="121414" y="436577"/>
                    </a:cubicBezTo>
                    <a:lnTo>
                      <a:pt x="136710" y="436577"/>
                    </a:lnTo>
                    <a:cubicBezTo>
                      <a:pt x="147035" y="436577"/>
                      <a:pt x="155544" y="428177"/>
                      <a:pt x="155544" y="417869"/>
                    </a:cubicBezTo>
                    <a:lnTo>
                      <a:pt x="155544" y="373295"/>
                    </a:lnTo>
                    <a:cubicBezTo>
                      <a:pt x="155544" y="362987"/>
                      <a:pt x="147035" y="354492"/>
                      <a:pt x="136710" y="354492"/>
                    </a:cubicBezTo>
                    <a:close/>
                    <a:moveTo>
                      <a:pt x="29638" y="279933"/>
                    </a:moveTo>
                    <a:cubicBezTo>
                      <a:pt x="32593" y="279933"/>
                      <a:pt x="35071" y="282321"/>
                      <a:pt x="35071" y="285377"/>
                    </a:cubicBezTo>
                    <a:lnTo>
                      <a:pt x="35071" y="329883"/>
                    </a:lnTo>
                    <a:cubicBezTo>
                      <a:pt x="35071" y="332940"/>
                      <a:pt x="32593" y="335327"/>
                      <a:pt x="29638" y="335327"/>
                    </a:cubicBezTo>
                    <a:cubicBezTo>
                      <a:pt x="26683" y="335327"/>
                      <a:pt x="24204" y="332940"/>
                      <a:pt x="24204" y="329883"/>
                    </a:cubicBezTo>
                    <a:lnTo>
                      <a:pt x="24204" y="285377"/>
                    </a:lnTo>
                    <a:cubicBezTo>
                      <a:pt x="24204" y="282321"/>
                      <a:pt x="26683" y="279933"/>
                      <a:pt x="29638" y="279933"/>
                    </a:cubicBezTo>
                    <a:close/>
                    <a:moveTo>
                      <a:pt x="70745" y="250072"/>
                    </a:moveTo>
                    <a:lnTo>
                      <a:pt x="70745" y="390189"/>
                    </a:lnTo>
                    <a:lnTo>
                      <a:pt x="91778" y="390189"/>
                    </a:lnTo>
                    <a:lnTo>
                      <a:pt x="91778" y="373295"/>
                    </a:lnTo>
                    <a:cubicBezTo>
                      <a:pt x="91778" y="356973"/>
                      <a:pt x="105066" y="343706"/>
                      <a:pt x="121414" y="343706"/>
                    </a:cubicBezTo>
                    <a:lnTo>
                      <a:pt x="136710" y="343706"/>
                    </a:lnTo>
                    <a:cubicBezTo>
                      <a:pt x="153058" y="343706"/>
                      <a:pt x="166347" y="356973"/>
                      <a:pt x="166347" y="373295"/>
                    </a:cubicBezTo>
                    <a:lnTo>
                      <a:pt x="166347" y="390189"/>
                    </a:lnTo>
                    <a:lnTo>
                      <a:pt x="376001" y="390189"/>
                    </a:lnTo>
                    <a:lnTo>
                      <a:pt x="376001" y="373295"/>
                    </a:lnTo>
                    <a:cubicBezTo>
                      <a:pt x="376001" y="356973"/>
                      <a:pt x="389289" y="343706"/>
                      <a:pt x="405637" y="343706"/>
                    </a:cubicBezTo>
                    <a:lnTo>
                      <a:pt x="420933" y="343706"/>
                    </a:lnTo>
                    <a:cubicBezTo>
                      <a:pt x="430972" y="343706"/>
                      <a:pt x="439862" y="348670"/>
                      <a:pt x="445216" y="356305"/>
                    </a:cubicBezTo>
                    <a:cubicBezTo>
                      <a:pt x="450570" y="348670"/>
                      <a:pt x="459365" y="343706"/>
                      <a:pt x="469403" y="343706"/>
                    </a:cubicBezTo>
                    <a:lnTo>
                      <a:pt x="484700" y="343706"/>
                    </a:lnTo>
                    <a:cubicBezTo>
                      <a:pt x="501047" y="343706"/>
                      <a:pt x="514336" y="356973"/>
                      <a:pt x="514336" y="373295"/>
                    </a:cubicBezTo>
                    <a:lnTo>
                      <a:pt x="514336" y="390189"/>
                    </a:lnTo>
                    <a:lnTo>
                      <a:pt x="536611" y="390189"/>
                    </a:lnTo>
                    <a:lnTo>
                      <a:pt x="536611" y="250072"/>
                    </a:lnTo>
                    <a:lnTo>
                      <a:pt x="437855" y="250072"/>
                    </a:lnTo>
                    <a:lnTo>
                      <a:pt x="437855" y="266966"/>
                    </a:lnTo>
                    <a:cubicBezTo>
                      <a:pt x="437855" y="283288"/>
                      <a:pt x="424566" y="296555"/>
                      <a:pt x="408218" y="296555"/>
                    </a:cubicBezTo>
                    <a:lnTo>
                      <a:pt x="392922" y="296555"/>
                    </a:lnTo>
                    <a:cubicBezTo>
                      <a:pt x="376574" y="296555"/>
                      <a:pt x="363286" y="283288"/>
                      <a:pt x="363286" y="266966"/>
                    </a:cubicBezTo>
                    <a:lnTo>
                      <a:pt x="363286" y="250072"/>
                    </a:lnTo>
                    <a:lnTo>
                      <a:pt x="293783" y="250072"/>
                    </a:lnTo>
                    <a:lnTo>
                      <a:pt x="293783" y="266966"/>
                    </a:lnTo>
                    <a:cubicBezTo>
                      <a:pt x="293783" y="283288"/>
                      <a:pt x="280495" y="296555"/>
                      <a:pt x="264147" y="296555"/>
                    </a:cubicBezTo>
                    <a:lnTo>
                      <a:pt x="248851" y="296555"/>
                    </a:lnTo>
                    <a:cubicBezTo>
                      <a:pt x="232503" y="296555"/>
                      <a:pt x="219214" y="283288"/>
                      <a:pt x="219214" y="266966"/>
                    </a:cubicBezTo>
                    <a:lnTo>
                      <a:pt x="219214" y="250072"/>
                    </a:lnTo>
                    <a:close/>
                    <a:moveTo>
                      <a:pt x="392922" y="203684"/>
                    </a:moveTo>
                    <a:cubicBezTo>
                      <a:pt x="382597" y="203684"/>
                      <a:pt x="374089" y="212084"/>
                      <a:pt x="374089" y="222392"/>
                    </a:cubicBezTo>
                    <a:lnTo>
                      <a:pt x="374089" y="266966"/>
                    </a:lnTo>
                    <a:cubicBezTo>
                      <a:pt x="374089" y="277274"/>
                      <a:pt x="382597" y="285770"/>
                      <a:pt x="392922" y="285770"/>
                    </a:cubicBezTo>
                    <a:lnTo>
                      <a:pt x="408218" y="285770"/>
                    </a:lnTo>
                    <a:cubicBezTo>
                      <a:pt x="418543" y="285770"/>
                      <a:pt x="427052" y="277274"/>
                      <a:pt x="427052" y="266966"/>
                    </a:cubicBezTo>
                    <a:lnTo>
                      <a:pt x="427052" y="222392"/>
                    </a:lnTo>
                    <a:cubicBezTo>
                      <a:pt x="427052" y="212084"/>
                      <a:pt x="418543" y="203684"/>
                      <a:pt x="408218" y="203684"/>
                    </a:cubicBezTo>
                    <a:close/>
                    <a:moveTo>
                      <a:pt x="248851" y="203684"/>
                    </a:moveTo>
                    <a:cubicBezTo>
                      <a:pt x="238526" y="203684"/>
                      <a:pt x="230113" y="212084"/>
                      <a:pt x="230113" y="222392"/>
                    </a:cubicBezTo>
                    <a:lnTo>
                      <a:pt x="230113" y="266966"/>
                    </a:lnTo>
                    <a:cubicBezTo>
                      <a:pt x="230113" y="277274"/>
                      <a:pt x="238526" y="285770"/>
                      <a:pt x="248851" y="285770"/>
                    </a:cubicBezTo>
                    <a:lnTo>
                      <a:pt x="264147" y="285770"/>
                    </a:lnTo>
                    <a:cubicBezTo>
                      <a:pt x="274568" y="285770"/>
                      <a:pt x="282981" y="277274"/>
                      <a:pt x="282981" y="266966"/>
                    </a:cubicBezTo>
                    <a:lnTo>
                      <a:pt x="282981" y="222392"/>
                    </a:lnTo>
                    <a:cubicBezTo>
                      <a:pt x="282981" y="212084"/>
                      <a:pt x="274568" y="203684"/>
                      <a:pt x="264147" y="203684"/>
                    </a:cubicBezTo>
                    <a:close/>
                    <a:moveTo>
                      <a:pt x="585070" y="126030"/>
                    </a:moveTo>
                    <a:cubicBezTo>
                      <a:pt x="588032" y="126030"/>
                      <a:pt x="590420" y="128414"/>
                      <a:pt x="590420" y="131370"/>
                    </a:cubicBezTo>
                    <a:lnTo>
                      <a:pt x="590420" y="187349"/>
                    </a:lnTo>
                    <a:cubicBezTo>
                      <a:pt x="590420" y="190305"/>
                      <a:pt x="588032" y="192785"/>
                      <a:pt x="585070" y="192785"/>
                    </a:cubicBezTo>
                    <a:cubicBezTo>
                      <a:pt x="582013" y="192785"/>
                      <a:pt x="579624" y="190305"/>
                      <a:pt x="579624" y="187349"/>
                    </a:cubicBezTo>
                    <a:lnTo>
                      <a:pt x="579624" y="131370"/>
                    </a:lnTo>
                    <a:cubicBezTo>
                      <a:pt x="579624" y="128414"/>
                      <a:pt x="582013" y="126030"/>
                      <a:pt x="585070" y="126030"/>
                    </a:cubicBezTo>
                    <a:close/>
                    <a:moveTo>
                      <a:pt x="70745" y="103656"/>
                    </a:moveTo>
                    <a:lnTo>
                      <a:pt x="70745" y="239286"/>
                    </a:lnTo>
                    <a:lnTo>
                      <a:pt x="219214" y="239286"/>
                    </a:lnTo>
                    <a:lnTo>
                      <a:pt x="219214" y="222392"/>
                    </a:lnTo>
                    <a:cubicBezTo>
                      <a:pt x="219214" y="206071"/>
                      <a:pt x="232503" y="192803"/>
                      <a:pt x="248851" y="192803"/>
                    </a:cubicBezTo>
                    <a:lnTo>
                      <a:pt x="264147" y="192803"/>
                    </a:lnTo>
                    <a:cubicBezTo>
                      <a:pt x="280495" y="192803"/>
                      <a:pt x="293783" y="206071"/>
                      <a:pt x="293783" y="222392"/>
                    </a:cubicBezTo>
                    <a:lnTo>
                      <a:pt x="293783" y="239286"/>
                    </a:lnTo>
                    <a:lnTo>
                      <a:pt x="363286" y="239286"/>
                    </a:lnTo>
                    <a:lnTo>
                      <a:pt x="363286" y="222392"/>
                    </a:lnTo>
                    <a:cubicBezTo>
                      <a:pt x="363286" y="206071"/>
                      <a:pt x="376574" y="192803"/>
                      <a:pt x="392922" y="192803"/>
                    </a:cubicBezTo>
                    <a:lnTo>
                      <a:pt x="408218" y="192803"/>
                    </a:lnTo>
                    <a:cubicBezTo>
                      <a:pt x="424566" y="192803"/>
                      <a:pt x="437855" y="206071"/>
                      <a:pt x="437855" y="222392"/>
                    </a:cubicBezTo>
                    <a:lnTo>
                      <a:pt x="437855" y="239286"/>
                    </a:lnTo>
                    <a:lnTo>
                      <a:pt x="536611" y="239286"/>
                    </a:lnTo>
                    <a:lnTo>
                      <a:pt x="536611" y="103656"/>
                    </a:lnTo>
                    <a:lnTo>
                      <a:pt x="506688" y="103656"/>
                    </a:lnTo>
                    <a:lnTo>
                      <a:pt x="506688" y="116064"/>
                    </a:lnTo>
                    <a:cubicBezTo>
                      <a:pt x="506688" y="132385"/>
                      <a:pt x="493399" y="145652"/>
                      <a:pt x="477051" y="145652"/>
                    </a:cubicBezTo>
                    <a:lnTo>
                      <a:pt x="461755" y="145652"/>
                    </a:lnTo>
                    <a:cubicBezTo>
                      <a:pt x="445407" y="145652"/>
                      <a:pt x="432119" y="132385"/>
                      <a:pt x="432119" y="116064"/>
                    </a:cubicBezTo>
                    <a:lnTo>
                      <a:pt x="432119" y="103656"/>
                    </a:lnTo>
                    <a:lnTo>
                      <a:pt x="261948" y="103656"/>
                    </a:lnTo>
                    <a:lnTo>
                      <a:pt x="261948" y="116064"/>
                    </a:lnTo>
                    <a:cubicBezTo>
                      <a:pt x="261948" y="132385"/>
                      <a:pt x="248660" y="145652"/>
                      <a:pt x="232312" y="145652"/>
                    </a:cubicBezTo>
                    <a:lnTo>
                      <a:pt x="217016" y="145652"/>
                    </a:lnTo>
                    <a:cubicBezTo>
                      <a:pt x="206977" y="145652"/>
                      <a:pt x="198182" y="140689"/>
                      <a:pt x="192828" y="133149"/>
                    </a:cubicBezTo>
                    <a:cubicBezTo>
                      <a:pt x="187475" y="140689"/>
                      <a:pt x="178584" y="145652"/>
                      <a:pt x="168546" y="145652"/>
                    </a:cubicBezTo>
                    <a:lnTo>
                      <a:pt x="153249" y="145652"/>
                    </a:lnTo>
                    <a:cubicBezTo>
                      <a:pt x="136902" y="145652"/>
                      <a:pt x="123613" y="132385"/>
                      <a:pt x="123613" y="116064"/>
                    </a:cubicBezTo>
                    <a:lnTo>
                      <a:pt x="123613" y="103656"/>
                    </a:lnTo>
                    <a:close/>
                    <a:moveTo>
                      <a:pt x="461755" y="52782"/>
                    </a:moveTo>
                    <a:cubicBezTo>
                      <a:pt x="451430" y="52782"/>
                      <a:pt x="442922" y="61182"/>
                      <a:pt x="442922" y="71585"/>
                    </a:cubicBezTo>
                    <a:lnTo>
                      <a:pt x="442922" y="116064"/>
                    </a:lnTo>
                    <a:cubicBezTo>
                      <a:pt x="442922" y="126468"/>
                      <a:pt x="451430" y="134867"/>
                      <a:pt x="461755" y="134867"/>
                    </a:cubicBezTo>
                    <a:lnTo>
                      <a:pt x="477051" y="134867"/>
                    </a:lnTo>
                    <a:cubicBezTo>
                      <a:pt x="487376" y="134867"/>
                      <a:pt x="495885" y="126468"/>
                      <a:pt x="495885" y="116064"/>
                    </a:cubicBezTo>
                    <a:lnTo>
                      <a:pt x="495885" y="71585"/>
                    </a:lnTo>
                    <a:cubicBezTo>
                      <a:pt x="495885" y="61182"/>
                      <a:pt x="487376" y="52782"/>
                      <a:pt x="477051" y="52782"/>
                    </a:cubicBezTo>
                    <a:close/>
                    <a:moveTo>
                      <a:pt x="217016" y="52782"/>
                    </a:moveTo>
                    <a:cubicBezTo>
                      <a:pt x="206691" y="52782"/>
                      <a:pt x="198182" y="61182"/>
                      <a:pt x="198182" y="71585"/>
                    </a:cubicBezTo>
                    <a:lnTo>
                      <a:pt x="198182" y="116064"/>
                    </a:lnTo>
                    <a:cubicBezTo>
                      <a:pt x="198182" y="126468"/>
                      <a:pt x="206691" y="134867"/>
                      <a:pt x="217016" y="134867"/>
                    </a:cubicBezTo>
                    <a:lnTo>
                      <a:pt x="232312" y="134867"/>
                    </a:lnTo>
                    <a:cubicBezTo>
                      <a:pt x="242637" y="134867"/>
                      <a:pt x="251145" y="126468"/>
                      <a:pt x="251145" y="116064"/>
                    </a:cubicBezTo>
                    <a:lnTo>
                      <a:pt x="251145" y="71585"/>
                    </a:lnTo>
                    <a:cubicBezTo>
                      <a:pt x="251145" y="61182"/>
                      <a:pt x="242637" y="52782"/>
                      <a:pt x="232312" y="52782"/>
                    </a:cubicBezTo>
                    <a:close/>
                    <a:moveTo>
                      <a:pt x="153249" y="52782"/>
                    </a:moveTo>
                    <a:cubicBezTo>
                      <a:pt x="142924" y="52782"/>
                      <a:pt x="134511" y="61182"/>
                      <a:pt x="134511" y="71585"/>
                    </a:cubicBezTo>
                    <a:lnTo>
                      <a:pt x="134511" y="116064"/>
                    </a:lnTo>
                    <a:cubicBezTo>
                      <a:pt x="134511" y="126468"/>
                      <a:pt x="142924" y="134867"/>
                      <a:pt x="153249" y="134867"/>
                    </a:cubicBezTo>
                    <a:lnTo>
                      <a:pt x="168546" y="134867"/>
                    </a:lnTo>
                    <a:cubicBezTo>
                      <a:pt x="178966" y="134867"/>
                      <a:pt x="187379" y="126468"/>
                      <a:pt x="187379" y="116064"/>
                    </a:cubicBezTo>
                    <a:lnTo>
                      <a:pt x="187379" y="71585"/>
                    </a:lnTo>
                    <a:cubicBezTo>
                      <a:pt x="187379" y="61182"/>
                      <a:pt x="178966" y="52782"/>
                      <a:pt x="168546" y="52782"/>
                    </a:cubicBezTo>
                    <a:close/>
                    <a:moveTo>
                      <a:pt x="566248" y="10785"/>
                    </a:moveTo>
                    <a:cubicBezTo>
                      <a:pt x="555923" y="10785"/>
                      <a:pt x="547510" y="19185"/>
                      <a:pt x="547510" y="29588"/>
                    </a:cubicBezTo>
                    <a:lnTo>
                      <a:pt x="547510" y="445740"/>
                    </a:lnTo>
                    <a:cubicBezTo>
                      <a:pt x="547510" y="456048"/>
                      <a:pt x="555923" y="464447"/>
                      <a:pt x="566248" y="464447"/>
                    </a:cubicBezTo>
                    <a:lnTo>
                      <a:pt x="577720" y="464447"/>
                    </a:lnTo>
                    <a:cubicBezTo>
                      <a:pt x="588140" y="464447"/>
                      <a:pt x="596553" y="456048"/>
                      <a:pt x="596553" y="445740"/>
                    </a:cubicBezTo>
                    <a:lnTo>
                      <a:pt x="596553" y="29588"/>
                    </a:lnTo>
                    <a:cubicBezTo>
                      <a:pt x="596553" y="24148"/>
                      <a:pt x="594163" y="19185"/>
                      <a:pt x="590435" y="15749"/>
                    </a:cubicBezTo>
                    <a:lnTo>
                      <a:pt x="590435" y="113105"/>
                    </a:lnTo>
                    <a:cubicBezTo>
                      <a:pt x="590435" y="116159"/>
                      <a:pt x="588045" y="118545"/>
                      <a:pt x="585081" y="118545"/>
                    </a:cubicBezTo>
                    <a:cubicBezTo>
                      <a:pt x="582022" y="118545"/>
                      <a:pt x="579632" y="116159"/>
                      <a:pt x="579632" y="113105"/>
                    </a:cubicBezTo>
                    <a:lnTo>
                      <a:pt x="579632" y="10881"/>
                    </a:lnTo>
                    <a:cubicBezTo>
                      <a:pt x="578963" y="10785"/>
                      <a:pt x="578389" y="10785"/>
                      <a:pt x="577720" y="10785"/>
                    </a:cubicBezTo>
                    <a:close/>
                    <a:moveTo>
                      <a:pt x="34608" y="10785"/>
                    </a:moveTo>
                    <a:cubicBezTo>
                      <a:pt x="34895" y="11453"/>
                      <a:pt x="35086" y="12217"/>
                      <a:pt x="35086" y="12981"/>
                    </a:cubicBezTo>
                    <a:lnTo>
                      <a:pt x="35086" y="79221"/>
                    </a:lnTo>
                    <a:cubicBezTo>
                      <a:pt x="35086" y="82180"/>
                      <a:pt x="32600" y="84566"/>
                      <a:pt x="29637" y="84566"/>
                    </a:cubicBezTo>
                    <a:cubicBezTo>
                      <a:pt x="26673" y="84566"/>
                      <a:pt x="24187" y="82180"/>
                      <a:pt x="24187" y="79221"/>
                    </a:cubicBezTo>
                    <a:lnTo>
                      <a:pt x="24187" y="12981"/>
                    </a:lnTo>
                    <a:cubicBezTo>
                      <a:pt x="24187" y="12503"/>
                      <a:pt x="24283" y="12026"/>
                      <a:pt x="24474" y="11549"/>
                    </a:cubicBezTo>
                    <a:cubicBezTo>
                      <a:pt x="16634" y="13744"/>
                      <a:pt x="10803" y="20998"/>
                      <a:pt x="10803" y="29588"/>
                    </a:cubicBezTo>
                    <a:lnTo>
                      <a:pt x="10803" y="445740"/>
                    </a:lnTo>
                    <a:cubicBezTo>
                      <a:pt x="10803" y="454139"/>
                      <a:pt x="16443" y="461393"/>
                      <a:pt x="24187" y="463684"/>
                    </a:cubicBezTo>
                    <a:lnTo>
                      <a:pt x="24187" y="349147"/>
                    </a:lnTo>
                    <a:cubicBezTo>
                      <a:pt x="24187" y="346092"/>
                      <a:pt x="26673" y="343706"/>
                      <a:pt x="29637" y="343706"/>
                    </a:cubicBezTo>
                    <a:cubicBezTo>
                      <a:pt x="32600" y="343706"/>
                      <a:pt x="35086" y="346092"/>
                      <a:pt x="35086" y="349147"/>
                    </a:cubicBezTo>
                    <a:lnTo>
                      <a:pt x="35086" y="464447"/>
                    </a:lnTo>
                    <a:lnTo>
                      <a:pt x="41109" y="464447"/>
                    </a:lnTo>
                    <a:cubicBezTo>
                      <a:pt x="51434" y="464447"/>
                      <a:pt x="59942" y="456048"/>
                      <a:pt x="59942" y="445740"/>
                    </a:cubicBezTo>
                    <a:lnTo>
                      <a:pt x="59942" y="29588"/>
                    </a:lnTo>
                    <a:cubicBezTo>
                      <a:pt x="59942" y="19185"/>
                      <a:pt x="51434" y="10785"/>
                      <a:pt x="41109" y="10785"/>
                    </a:cubicBezTo>
                    <a:close/>
                    <a:moveTo>
                      <a:pt x="29637" y="0"/>
                    </a:moveTo>
                    <a:lnTo>
                      <a:pt x="41109" y="0"/>
                    </a:lnTo>
                    <a:cubicBezTo>
                      <a:pt x="57457" y="0"/>
                      <a:pt x="70745" y="13267"/>
                      <a:pt x="70745" y="29588"/>
                    </a:cubicBezTo>
                    <a:lnTo>
                      <a:pt x="70745" y="92870"/>
                    </a:lnTo>
                    <a:lnTo>
                      <a:pt x="123613" y="92870"/>
                    </a:lnTo>
                    <a:lnTo>
                      <a:pt x="123613" y="71585"/>
                    </a:lnTo>
                    <a:cubicBezTo>
                      <a:pt x="123613" y="55264"/>
                      <a:pt x="136902" y="41997"/>
                      <a:pt x="153249" y="41997"/>
                    </a:cubicBezTo>
                    <a:lnTo>
                      <a:pt x="168546" y="41997"/>
                    </a:lnTo>
                    <a:cubicBezTo>
                      <a:pt x="178584" y="41997"/>
                      <a:pt x="187475" y="46960"/>
                      <a:pt x="192828" y="54500"/>
                    </a:cubicBezTo>
                    <a:cubicBezTo>
                      <a:pt x="198182" y="46960"/>
                      <a:pt x="206977" y="41997"/>
                      <a:pt x="217016" y="41997"/>
                    </a:cubicBezTo>
                    <a:lnTo>
                      <a:pt x="232312" y="41997"/>
                    </a:lnTo>
                    <a:cubicBezTo>
                      <a:pt x="248660" y="41997"/>
                      <a:pt x="261948" y="55264"/>
                      <a:pt x="261948" y="71585"/>
                    </a:cubicBezTo>
                    <a:lnTo>
                      <a:pt x="261948" y="92870"/>
                    </a:lnTo>
                    <a:lnTo>
                      <a:pt x="432119" y="92870"/>
                    </a:lnTo>
                    <a:lnTo>
                      <a:pt x="432119" y="71585"/>
                    </a:lnTo>
                    <a:cubicBezTo>
                      <a:pt x="432119" y="55264"/>
                      <a:pt x="445407" y="41997"/>
                      <a:pt x="461755" y="41997"/>
                    </a:cubicBezTo>
                    <a:lnTo>
                      <a:pt x="477051" y="41997"/>
                    </a:lnTo>
                    <a:cubicBezTo>
                      <a:pt x="493399" y="41997"/>
                      <a:pt x="506688" y="55264"/>
                      <a:pt x="506688" y="71585"/>
                    </a:cubicBezTo>
                    <a:lnTo>
                      <a:pt x="506688" y="92870"/>
                    </a:lnTo>
                    <a:lnTo>
                      <a:pt x="536611" y="92870"/>
                    </a:lnTo>
                    <a:lnTo>
                      <a:pt x="536611" y="29588"/>
                    </a:lnTo>
                    <a:cubicBezTo>
                      <a:pt x="536611" y="13267"/>
                      <a:pt x="549900" y="0"/>
                      <a:pt x="566248" y="0"/>
                    </a:cubicBezTo>
                    <a:lnTo>
                      <a:pt x="577720" y="0"/>
                    </a:lnTo>
                    <a:cubicBezTo>
                      <a:pt x="594068" y="0"/>
                      <a:pt x="607356" y="13267"/>
                      <a:pt x="607356" y="29588"/>
                    </a:cubicBezTo>
                    <a:lnTo>
                      <a:pt x="607356" y="445740"/>
                    </a:lnTo>
                    <a:cubicBezTo>
                      <a:pt x="607356" y="462061"/>
                      <a:pt x="594068" y="475328"/>
                      <a:pt x="577720" y="475328"/>
                    </a:cubicBezTo>
                    <a:lnTo>
                      <a:pt x="566248" y="475328"/>
                    </a:lnTo>
                    <a:cubicBezTo>
                      <a:pt x="549900" y="475328"/>
                      <a:pt x="536611" y="462061"/>
                      <a:pt x="536611" y="445740"/>
                    </a:cubicBezTo>
                    <a:lnTo>
                      <a:pt x="536611" y="400975"/>
                    </a:lnTo>
                    <a:lnTo>
                      <a:pt x="514336" y="400975"/>
                    </a:lnTo>
                    <a:lnTo>
                      <a:pt x="514336" y="417869"/>
                    </a:lnTo>
                    <a:cubicBezTo>
                      <a:pt x="514336" y="434190"/>
                      <a:pt x="501047" y="447458"/>
                      <a:pt x="484700" y="447458"/>
                    </a:cubicBezTo>
                    <a:lnTo>
                      <a:pt x="469403" y="447458"/>
                    </a:lnTo>
                    <a:cubicBezTo>
                      <a:pt x="459365" y="447458"/>
                      <a:pt x="450570" y="442494"/>
                      <a:pt x="445216" y="434859"/>
                    </a:cubicBezTo>
                    <a:cubicBezTo>
                      <a:pt x="439862" y="442494"/>
                      <a:pt x="430972" y="447458"/>
                      <a:pt x="420933" y="447458"/>
                    </a:cubicBezTo>
                    <a:lnTo>
                      <a:pt x="405637" y="447458"/>
                    </a:lnTo>
                    <a:cubicBezTo>
                      <a:pt x="389289" y="447458"/>
                      <a:pt x="376001" y="434190"/>
                      <a:pt x="376001" y="417869"/>
                    </a:cubicBezTo>
                    <a:lnTo>
                      <a:pt x="376001" y="400975"/>
                    </a:lnTo>
                    <a:lnTo>
                      <a:pt x="166347" y="400975"/>
                    </a:lnTo>
                    <a:lnTo>
                      <a:pt x="166347" y="417869"/>
                    </a:lnTo>
                    <a:cubicBezTo>
                      <a:pt x="166347" y="434190"/>
                      <a:pt x="153058" y="447458"/>
                      <a:pt x="136710" y="447458"/>
                    </a:cubicBezTo>
                    <a:lnTo>
                      <a:pt x="121414" y="447458"/>
                    </a:lnTo>
                    <a:cubicBezTo>
                      <a:pt x="105066" y="447458"/>
                      <a:pt x="91778" y="434190"/>
                      <a:pt x="91778" y="417869"/>
                    </a:cubicBezTo>
                    <a:lnTo>
                      <a:pt x="91778" y="400975"/>
                    </a:lnTo>
                    <a:lnTo>
                      <a:pt x="70745" y="400975"/>
                    </a:lnTo>
                    <a:lnTo>
                      <a:pt x="70745" y="445740"/>
                    </a:lnTo>
                    <a:cubicBezTo>
                      <a:pt x="70745" y="462061"/>
                      <a:pt x="57457" y="475328"/>
                      <a:pt x="41109" y="475328"/>
                    </a:cubicBezTo>
                    <a:lnTo>
                      <a:pt x="29637" y="475328"/>
                    </a:lnTo>
                    <a:cubicBezTo>
                      <a:pt x="13288" y="475328"/>
                      <a:pt x="0" y="462061"/>
                      <a:pt x="0" y="445740"/>
                    </a:cubicBezTo>
                    <a:lnTo>
                      <a:pt x="0" y="29588"/>
                    </a:lnTo>
                    <a:cubicBezTo>
                      <a:pt x="0" y="13267"/>
                      <a:pt x="13288" y="0"/>
                      <a:pt x="2963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7" name="iṥḷiḓe">
                <a:extLst>
                  <a:ext uri="{FF2B5EF4-FFF2-40B4-BE49-F238E27FC236}">
                    <a16:creationId xmlns:a16="http://schemas.microsoft.com/office/drawing/2014/main" id="{0A92EF45-132A-467F-A839-8232F38C61ED}"/>
                  </a:ext>
                </a:extLst>
              </p:cNvPr>
              <p:cNvSpPr/>
              <p:nvPr/>
            </p:nvSpPr>
            <p:spPr bwMode="auto">
              <a:xfrm>
                <a:off x="6237392" y="3481950"/>
                <a:ext cx="241525" cy="277846"/>
              </a:xfrm>
              <a:custGeom>
                <a:avLst/>
                <a:gdLst>
                  <a:gd name="connsiteX0" fmla="*/ 218400 w 528958"/>
                  <a:gd name="connsiteY0" fmla="*/ 511051 h 608502"/>
                  <a:gd name="connsiteX1" fmla="*/ 517244 w 528958"/>
                  <a:gd name="connsiteY1" fmla="*/ 511051 h 608502"/>
                  <a:gd name="connsiteX2" fmla="*/ 517244 w 528958"/>
                  <a:gd name="connsiteY2" fmla="*/ 533914 h 608502"/>
                  <a:gd name="connsiteX3" fmla="*/ 218400 w 528958"/>
                  <a:gd name="connsiteY3" fmla="*/ 533914 h 608502"/>
                  <a:gd name="connsiteX4" fmla="*/ 218400 w 528958"/>
                  <a:gd name="connsiteY4" fmla="*/ 442179 h 608502"/>
                  <a:gd name="connsiteX5" fmla="*/ 517244 w 528958"/>
                  <a:gd name="connsiteY5" fmla="*/ 442179 h 608502"/>
                  <a:gd name="connsiteX6" fmla="*/ 517244 w 528958"/>
                  <a:gd name="connsiteY6" fmla="*/ 464972 h 608502"/>
                  <a:gd name="connsiteX7" fmla="*/ 218400 w 528958"/>
                  <a:gd name="connsiteY7" fmla="*/ 464972 h 608502"/>
                  <a:gd name="connsiteX8" fmla="*/ 172486 w 528958"/>
                  <a:gd name="connsiteY8" fmla="*/ 401519 h 608502"/>
                  <a:gd name="connsiteX9" fmla="*/ 53824 w 528958"/>
                  <a:gd name="connsiteY9" fmla="*/ 488030 h 608502"/>
                  <a:gd name="connsiteX10" fmla="*/ 172486 w 528958"/>
                  <a:gd name="connsiteY10" fmla="*/ 574542 h 608502"/>
                  <a:gd name="connsiteX11" fmla="*/ 189119 w 528958"/>
                  <a:gd name="connsiteY11" fmla="*/ 368798 h 608502"/>
                  <a:gd name="connsiteX12" fmla="*/ 195325 w 528958"/>
                  <a:gd name="connsiteY12" fmla="*/ 378961 h 608502"/>
                  <a:gd name="connsiteX13" fmla="*/ 195325 w 528958"/>
                  <a:gd name="connsiteY13" fmla="*/ 597099 h 608502"/>
                  <a:gd name="connsiteX14" fmla="*/ 189119 w 528958"/>
                  <a:gd name="connsiteY14" fmla="*/ 607263 h 608502"/>
                  <a:gd name="connsiteX15" fmla="*/ 183905 w 528958"/>
                  <a:gd name="connsiteY15" fmla="*/ 608502 h 608502"/>
                  <a:gd name="connsiteX16" fmla="*/ 177203 w 528958"/>
                  <a:gd name="connsiteY16" fmla="*/ 606271 h 608502"/>
                  <a:gd name="connsiteX17" fmla="*/ 27509 w 528958"/>
                  <a:gd name="connsiteY17" fmla="*/ 497202 h 608502"/>
                  <a:gd name="connsiteX18" fmla="*/ 22793 w 528958"/>
                  <a:gd name="connsiteY18" fmla="*/ 488030 h 608502"/>
                  <a:gd name="connsiteX19" fmla="*/ 27509 w 528958"/>
                  <a:gd name="connsiteY19" fmla="*/ 478859 h 608502"/>
                  <a:gd name="connsiteX20" fmla="*/ 177203 w 528958"/>
                  <a:gd name="connsiteY20" fmla="*/ 369542 h 608502"/>
                  <a:gd name="connsiteX21" fmla="*/ 189119 w 528958"/>
                  <a:gd name="connsiteY21" fmla="*/ 368798 h 608502"/>
                  <a:gd name="connsiteX22" fmla="*/ 471613 w 528958"/>
                  <a:gd name="connsiteY22" fmla="*/ 292722 h 608502"/>
                  <a:gd name="connsiteX23" fmla="*/ 517539 w 528958"/>
                  <a:gd name="connsiteY23" fmla="*/ 292722 h 608502"/>
                  <a:gd name="connsiteX24" fmla="*/ 528958 w 528958"/>
                  <a:gd name="connsiteY24" fmla="*/ 304384 h 608502"/>
                  <a:gd name="connsiteX25" fmla="*/ 517539 w 528958"/>
                  <a:gd name="connsiteY25" fmla="*/ 315797 h 608502"/>
                  <a:gd name="connsiteX26" fmla="*/ 471613 w 528958"/>
                  <a:gd name="connsiteY26" fmla="*/ 315797 h 608502"/>
                  <a:gd name="connsiteX27" fmla="*/ 459945 w 528958"/>
                  <a:gd name="connsiteY27" fmla="*/ 304384 h 608502"/>
                  <a:gd name="connsiteX28" fmla="*/ 471613 w 528958"/>
                  <a:gd name="connsiteY28" fmla="*/ 292722 h 608502"/>
                  <a:gd name="connsiteX29" fmla="*/ 379489 w 528958"/>
                  <a:gd name="connsiteY29" fmla="*/ 292722 h 608502"/>
                  <a:gd name="connsiteX30" fmla="*/ 425415 w 528958"/>
                  <a:gd name="connsiteY30" fmla="*/ 292722 h 608502"/>
                  <a:gd name="connsiteX31" fmla="*/ 437082 w 528958"/>
                  <a:gd name="connsiteY31" fmla="*/ 304384 h 608502"/>
                  <a:gd name="connsiteX32" fmla="*/ 425415 w 528958"/>
                  <a:gd name="connsiteY32" fmla="*/ 315797 h 608502"/>
                  <a:gd name="connsiteX33" fmla="*/ 379489 w 528958"/>
                  <a:gd name="connsiteY33" fmla="*/ 315797 h 608502"/>
                  <a:gd name="connsiteX34" fmla="*/ 368069 w 528958"/>
                  <a:gd name="connsiteY34" fmla="*/ 304384 h 608502"/>
                  <a:gd name="connsiteX35" fmla="*/ 379489 w 528958"/>
                  <a:gd name="connsiteY35" fmla="*/ 292722 h 608502"/>
                  <a:gd name="connsiteX36" fmla="*/ 287401 w 528958"/>
                  <a:gd name="connsiteY36" fmla="*/ 292722 h 608502"/>
                  <a:gd name="connsiteX37" fmla="*/ 333575 w 528958"/>
                  <a:gd name="connsiteY37" fmla="*/ 292722 h 608502"/>
                  <a:gd name="connsiteX38" fmla="*/ 344994 w 528958"/>
                  <a:gd name="connsiteY38" fmla="*/ 304384 h 608502"/>
                  <a:gd name="connsiteX39" fmla="*/ 333575 w 528958"/>
                  <a:gd name="connsiteY39" fmla="*/ 315797 h 608502"/>
                  <a:gd name="connsiteX40" fmla="*/ 287401 w 528958"/>
                  <a:gd name="connsiteY40" fmla="*/ 315797 h 608502"/>
                  <a:gd name="connsiteX41" fmla="*/ 275981 w 528958"/>
                  <a:gd name="connsiteY41" fmla="*/ 304384 h 608502"/>
                  <a:gd name="connsiteX42" fmla="*/ 287401 w 528958"/>
                  <a:gd name="connsiteY42" fmla="*/ 292722 h 608502"/>
                  <a:gd name="connsiteX43" fmla="*/ 195560 w 528958"/>
                  <a:gd name="connsiteY43" fmla="*/ 292722 h 608502"/>
                  <a:gd name="connsiteX44" fmla="*/ 241486 w 528958"/>
                  <a:gd name="connsiteY44" fmla="*/ 292722 h 608502"/>
                  <a:gd name="connsiteX45" fmla="*/ 252906 w 528958"/>
                  <a:gd name="connsiteY45" fmla="*/ 304384 h 608502"/>
                  <a:gd name="connsiteX46" fmla="*/ 241486 w 528958"/>
                  <a:gd name="connsiteY46" fmla="*/ 315797 h 608502"/>
                  <a:gd name="connsiteX47" fmla="*/ 195560 w 528958"/>
                  <a:gd name="connsiteY47" fmla="*/ 315797 h 608502"/>
                  <a:gd name="connsiteX48" fmla="*/ 183893 w 528958"/>
                  <a:gd name="connsiteY48" fmla="*/ 304384 h 608502"/>
                  <a:gd name="connsiteX49" fmla="*/ 195560 w 528958"/>
                  <a:gd name="connsiteY49" fmla="*/ 292722 h 608502"/>
                  <a:gd name="connsiteX50" fmla="*/ 103507 w 528958"/>
                  <a:gd name="connsiteY50" fmla="*/ 292722 h 608502"/>
                  <a:gd name="connsiteX51" fmla="*/ 149433 w 528958"/>
                  <a:gd name="connsiteY51" fmla="*/ 292722 h 608502"/>
                  <a:gd name="connsiteX52" fmla="*/ 161101 w 528958"/>
                  <a:gd name="connsiteY52" fmla="*/ 304384 h 608502"/>
                  <a:gd name="connsiteX53" fmla="*/ 149433 w 528958"/>
                  <a:gd name="connsiteY53" fmla="*/ 315797 h 608502"/>
                  <a:gd name="connsiteX54" fmla="*/ 103507 w 528958"/>
                  <a:gd name="connsiteY54" fmla="*/ 315797 h 608502"/>
                  <a:gd name="connsiteX55" fmla="*/ 92088 w 528958"/>
                  <a:gd name="connsiteY55" fmla="*/ 304384 h 608502"/>
                  <a:gd name="connsiteX56" fmla="*/ 103507 w 528958"/>
                  <a:gd name="connsiteY56" fmla="*/ 292722 h 608502"/>
                  <a:gd name="connsiteX57" fmla="*/ 11419 w 528958"/>
                  <a:gd name="connsiteY57" fmla="*/ 292722 h 608502"/>
                  <a:gd name="connsiteX58" fmla="*/ 57593 w 528958"/>
                  <a:gd name="connsiteY58" fmla="*/ 292722 h 608502"/>
                  <a:gd name="connsiteX59" fmla="*/ 69013 w 528958"/>
                  <a:gd name="connsiteY59" fmla="*/ 304384 h 608502"/>
                  <a:gd name="connsiteX60" fmla="*/ 57593 w 528958"/>
                  <a:gd name="connsiteY60" fmla="*/ 315797 h 608502"/>
                  <a:gd name="connsiteX61" fmla="*/ 11419 w 528958"/>
                  <a:gd name="connsiteY61" fmla="*/ 315797 h 608502"/>
                  <a:gd name="connsiteX62" fmla="*/ 0 w 528958"/>
                  <a:gd name="connsiteY62" fmla="*/ 304384 h 608502"/>
                  <a:gd name="connsiteX63" fmla="*/ 11419 w 528958"/>
                  <a:gd name="connsiteY63" fmla="*/ 292722 h 608502"/>
                  <a:gd name="connsiteX64" fmla="*/ 34506 w 528958"/>
                  <a:gd name="connsiteY64" fmla="*/ 143546 h 608502"/>
                  <a:gd name="connsiteX65" fmla="*/ 333350 w 528958"/>
                  <a:gd name="connsiteY65" fmla="*/ 143546 h 608502"/>
                  <a:gd name="connsiteX66" fmla="*/ 333350 w 528958"/>
                  <a:gd name="connsiteY66" fmla="*/ 166550 h 608502"/>
                  <a:gd name="connsiteX67" fmla="*/ 34506 w 528958"/>
                  <a:gd name="connsiteY67" fmla="*/ 166550 h 608502"/>
                  <a:gd name="connsiteX68" fmla="*/ 34506 w 528958"/>
                  <a:gd name="connsiteY68" fmla="*/ 74604 h 608502"/>
                  <a:gd name="connsiteX69" fmla="*/ 333350 w 528958"/>
                  <a:gd name="connsiteY69" fmla="*/ 74604 h 608502"/>
                  <a:gd name="connsiteX70" fmla="*/ 333350 w 528958"/>
                  <a:gd name="connsiteY70" fmla="*/ 97679 h 608502"/>
                  <a:gd name="connsiteX71" fmla="*/ 34506 w 528958"/>
                  <a:gd name="connsiteY71" fmla="*/ 97679 h 608502"/>
                  <a:gd name="connsiteX72" fmla="*/ 379265 w 528958"/>
                  <a:gd name="connsiteY72" fmla="*/ 34197 h 608502"/>
                  <a:gd name="connsiteX73" fmla="*/ 379265 w 528958"/>
                  <a:gd name="connsiteY73" fmla="*/ 206996 h 608502"/>
                  <a:gd name="connsiteX74" fmla="*/ 497927 w 528958"/>
                  <a:gd name="connsiteY74" fmla="*/ 120472 h 608502"/>
                  <a:gd name="connsiteX75" fmla="*/ 362632 w 528958"/>
                  <a:gd name="connsiteY75" fmla="*/ 1223 h 608502"/>
                  <a:gd name="connsiteX76" fmla="*/ 374548 w 528958"/>
                  <a:gd name="connsiteY76" fmla="*/ 2215 h 608502"/>
                  <a:gd name="connsiteX77" fmla="*/ 524242 w 528958"/>
                  <a:gd name="connsiteY77" fmla="*/ 111299 h 608502"/>
                  <a:gd name="connsiteX78" fmla="*/ 528958 w 528958"/>
                  <a:gd name="connsiteY78" fmla="*/ 120472 h 608502"/>
                  <a:gd name="connsiteX79" fmla="*/ 524242 w 528958"/>
                  <a:gd name="connsiteY79" fmla="*/ 129893 h 608502"/>
                  <a:gd name="connsiteX80" fmla="*/ 374548 w 528958"/>
                  <a:gd name="connsiteY80" fmla="*/ 238978 h 608502"/>
                  <a:gd name="connsiteX81" fmla="*/ 367846 w 528958"/>
                  <a:gd name="connsiteY81" fmla="*/ 241209 h 608502"/>
                  <a:gd name="connsiteX82" fmla="*/ 362632 w 528958"/>
                  <a:gd name="connsiteY82" fmla="*/ 239969 h 608502"/>
                  <a:gd name="connsiteX83" fmla="*/ 356426 w 528958"/>
                  <a:gd name="connsiteY83" fmla="*/ 229805 h 608502"/>
                  <a:gd name="connsiteX84" fmla="*/ 356426 w 528958"/>
                  <a:gd name="connsiteY84" fmla="*/ 11388 h 608502"/>
                  <a:gd name="connsiteX85" fmla="*/ 362632 w 528958"/>
                  <a:gd name="connsiteY85" fmla="*/ 1223 h 608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528958" h="608502">
                    <a:moveTo>
                      <a:pt x="218400" y="511051"/>
                    </a:moveTo>
                    <a:lnTo>
                      <a:pt x="517244" y="511051"/>
                    </a:lnTo>
                    <a:lnTo>
                      <a:pt x="517244" y="533914"/>
                    </a:lnTo>
                    <a:lnTo>
                      <a:pt x="218400" y="533914"/>
                    </a:lnTo>
                    <a:close/>
                    <a:moveTo>
                      <a:pt x="218400" y="442179"/>
                    </a:moveTo>
                    <a:lnTo>
                      <a:pt x="517244" y="442179"/>
                    </a:lnTo>
                    <a:lnTo>
                      <a:pt x="517244" y="464972"/>
                    </a:lnTo>
                    <a:lnTo>
                      <a:pt x="218400" y="464972"/>
                    </a:lnTo>
                    <a:close/>
                    <a:moveTo>
                      <a:pt x="172486" y="401519"/>
                    </a:moveTo>
                    <a:lnTo>
                      <a:pt x="53824" y="488030"/>
                    </a:lnTo>
                    <a:lnTo>
                      <a:pt x="172486" y="574542"/>
                    </a:lnTo>
                    <a:close/>
                    <a:moveTo>
                      <a:pt x="189119" y="368798"/>
                    </a:moveTo>
                    <a:cubicBezTo>
                      <a:pt x="192842" y="370533"/>
                      <a:pt x="195325" y="374499"/>
                      <a:pt x="195325" y="378961"/>
                    </a:cubicBezTo>
                    <a:lnTo>
                      <a:pt x="195325" y="597099"/>
                    </a:lnTo>
                    <a:cubicBezTo>
                      <a:pt x="195325" y="601313"/>
                      <a:pt x="192842" y="605280"/>
                      <a:pt x="189119" y="607263"/>
                    </a:cubicBezTo>
                    <a:cubicBezTo>
                      <a:pt x="187381" y="608254"/>
                      <a:pt x="185643" y="608502"/>
                      <a:pt x="183905" y="608502"/>
                    </a:cubicBezTo>
                    <a:cubicBezTo>
                      <a:pt x="181423" y="608502"/>
                      <a:pt x="179189" y="607758"/>
                      <a:pt x="177203" y="606271"/>
                    </a:cubicBezTo>
                    <a:lnTo>
                      <a:pt x="27509" y="497202"/>
                    </a:lnTo>
                    <a:cubicBezTo>
                      <a:pt x="24530" y="495219"/>
                      <a:pt x="22793" y="491749"/>
                      <a:pt x="22793" y="488030"/>
                    </a:cubicBezTo>
                    <a:cubicBezTo>
                      <a:pt x="22793" y="484312"/>
                      <a:pt x="24530" y="480842"/>
                      <a:pt x="27509" y="478859"/>
                    </a:cubicBezTo>
                    <a:lnTo>
                      <a:pt x="177203" y="369542"/>
                    </a:lnTo>
                    <a:cubicBezTo>
                      <a:pt x="180678" y="367063"/>
                      <a:pt x="185147" y="366815"/>
                      <a:pt x="189119" y="368798"/>
                    </a:cubicBezTo>
                    <a:close/>
                    <a:moveTo>
                      <a:pt x="471613" y="292722"/>
                    </a:moveTo>
                    <a:lnTo>
                      <a:pt x="517539" y="292722"/>
                    </a:lnTo>
                    <a:cubicBezTo>
                      <a:pt x="523745" y="292722"/>
                      <a:pt x="528958" y="297932"/>
                      <a:pt x="528958" y="304384"/>
                    </a:cubicBezTo>
                    <a:cubicBezTo>
                      <a:pt x="528958" y="310587"/>
                      <a:pt x="523745" y="315797"/>
                      <a:pt x="517539" y="315797"/>
                    </a:cubicBezTo>
                    <a:lnTo>
                      <a:pt x="471613" y="315797"/>
                    </a:lnTo>
                    <a:cubicBezTo>
                      <a:pt x="465158" y="315797"/>
                      <a:pt x="459945" y="310587"/>
                      <a:pt x="459945" y="304384"/>
                    </a:cubicBezTo>
                    <a:cubicBezTo>
                      <a:pt x="459945" y="297932"/>
                      <a:pt x="465158" y="292722"/>
                      <a:pt x="471613" y="292722"/>
                    </a:cubicBezTo>
                    <a:close/>
                    <a:moveTo>
                      <a:pt x="379489" y="292722"/>
                    </a:moveTo>
                    <a:lnTo>
                      <a:pt x="425415" y="292722"/>
                    </a:lnTo>
                    <a:cubicBezTo>
                      <a:pt x="431869" y="292722"/>
                      <a:pt x="437082" y="297932"/>
                      <a:pt x="437082" y="304384"/>
                    </a:cubicBezTo>
                    <a:cubicBezTo>
                      <a:pt x="437082" y="310587"/>
                      <a:pt x="431869" y="315797"/>
                      <a:pt x="425415" y="315797"/>
                    </a:cubicBezTo>
                    <a:lnTo>
                      <a:pt x="379489" y="315797"/>
                    </a:lnTo>
                    <a:cubicBezTo>
                      <a:pt x="373034" y="315797"/>
                      <a:pt x="368069" y="310587"/>
                      <a:pt x="368069" y="304384"/>
                    </a:cubicBezTo>
                    <a:cubicBezTo>
                      <a:pt x="368069" y="297932"/>
                      <a:pt x="373034" y="292722"/>
                      <a:pt x="379489" y="292722"/>
                    </a:cubicBezTo>
                    <a:close/>
                    <a:moveTo>
                      <a:pt x="287401" y="292722"/>
                    </a:moveTo>
                    <a:lnTo>
                      <a:pt x="333575" y="292722"/>
                    </a:lnTo>
                    <a:cubicBezTo>
                      <a:pt x="339781" y="292722"/>
                      <a:pt x="344994" y="297932"/>
                      <a:pt x="344994" y="304384"/>
                    </a:cubicBezTo>
                    <a:cubicBezTo>
                      <a:pt x="344994" y="310587"/>
                      <a:pt x="339781" y="315797"/>
                      <a:pt x="333575" y="315797"/>
                    </a:cubicBezTo>
                    <a:lnTo>
                      <a:pt x="287401" y="315797"/>
                    </a:lnTo>
                    <a:cubicBezTo>
                      <a:pt x="281194" y="315797"/>
                      <a:pt x="275981" y="310587"/>
                      <a:pt x="275981" y="304384"/>
                    </a:cubicBezTo>
                    <a:cubicBezTo>
                      <a:pt x="275981" y="297932"/>
                      <a:pt x="281194" y="292722"/>
                      <a:pt x="287401" y="292722"/>
                    </a:cubicBezTo>
                    <a:close/>
                    <a:moveTo>
                      <a:pt x="195560" y="292722"/>
                    </a:moveTo>
                    <a:lnTo>
                      <a:pt x="241486" y="292722"/>
                    </a:lnTo>
                    <a:cubicBezTo>
                      <a:pt x="247941" y="292722"/>
                      <a:pt x="252906" y="297932"/>
                      <a:pt x="252906" y="304384"/>
                    </a:cubicBezTo>
                    <a:cubicBezTo>
                      <a:pt x="252906" y="310587"/>
                      <a:pt x="247941" y="315797"/>
                      <a:pt x="241486" y="315797"/>
                    </a:cubicBezTo>
                    <a:lnTo>
                      <a:pt x="195560" y="315797"/>
                    </a:lnTo>
                    <a:cubicBezTo>
                      <a:pt x="189106" y="315797"/>
                      <a:pt x="183893" y="310587"/>
                      <a:pt x="183893" y="304384"/>
                    </a:cubicBezTo>
                    <a:cubicBezTo>
                      <a:pt x="183893" y="297932"/>
                      <a:pt x="189106" y="292722"/>
                      <a:pt x="195560" y="292722"/>
                    </a:cubicBezTo>
                    <a:close/>
                    <a:moveTo>
                      <a:pt x="103507" y="292722"/>
                    </a:moveTo>
                    <a:lnTo>
                      <a:pt x="149433" y="292722"/>
                    </a:lnTo>
                    <a:cubicBezTo>
                      <a:pt x="155888" y="292722"/>
                      <a:pt x="161101" y="297932"/>
                      <a:pt x="161101" y="304384"/>
                    </a:cubicBezTo>
                    <a:cubicBezTo>
                      <a:pt x="161101" y="310587"/>
                      <a:pt x="155888" y="315797"/>
                      <a:pt x="149433" y="315797"/>
                    </a:cubicBezTo>
                    <a:lnTo>
                      <a:pt x="103507" y="315797"/>
                    </a:lnTo>
                    <a:cubicBezTo>
                      <a:pt x="97053" y="315797"/>
                      <a:pt x="92088" y="310587"/>
                      <a:pt x="92088" y="304384"/>
                    </a:cubicBezTo>
                    <a:cubicBezTo>
                      <a:pt x="92088" y="297932"/>
                      <a:pt x="97053" y="292722"/>
                      <a:pt x="103507" y="292722"/>
                    </a:cubicBezTo>
                    <a:close/>
                    <a:moveTo>
                      <a:pt x="11419" y="292722"/>
                    </a:moveTo>
                    <a:lnTo>
                      <a:pt x="57593" y="292722"/>
                    </a:lnTo>
                    <a:cubicBezTo>
                      <a:pt x="63800" y="292722"/>
                      <a:pt x="69013" y="297932"/>
                      <a:pt x="69013" y="304384"/>
                    </a:cubicBezTo>
                    <a:cubicBezTo>
                      <a:pt x="69013" y="310587"/>
                      <a:pt x="63800" y="315797"/>
                      <a:pt x="57593" y="315797"/>
                    </a:cubicBezTo>
                    <a:lnTo>
                      <a:pt x="11419" y="315797"/>
                    </a:lnTo>
                    <a:cubicBezTo>
                      <a:pt x="5213" y="315797"/>
                      <a:pt x="0" y="310587"/>
                      <a:pt x="0" y="304384"/>
                    </a:cubicBezTo>
                    <a:cubicBezTo>
                      <a:pt x="0" y="297932"/>
                      <a:pt x="5213" y="292722"/>
                      <a:pt x="11419" y="292722"/>
                    </a:cubicBezTo>
                    <a:close/>
                    <a:moveTo>
                      <a:pt x="34506" y="143546"/>
                    </a:moveTo>
                    <a:lnTo>
                      <a:pt x="333350" y="143546"/>
                    </a:lnTo>
                    <a:lnTo>
                      <a:pt x="333350" y="166550"/>
                    </a:lnTo>
                    <a:lnTo>
                      <a:pt x="34506" y="166550"/>
                    </a:lnTo>
                    <a:close/>
                    <a:moveTo>
                      <a:pt x="34506" y="74604"/>
                    </a:moveTo>
                    <a:lnTo>
                      <a:pt x="333350" y="74604"/>
                    </a:lnTo>
                    <a:lnTo>
                      <a:pt x="333350" y="97679"/>
                    </a:lnTo>
                    <a:lnTo>
                      <a:pt x="34506" y="97679"/>
                    </a:lnTo>
                    <a:close/>
                    <a:moveTo>
                      <a:pt x="379265" y="34197"/>
                    </a:moveTo>
                    <a:lnTo>
                      <a:pt x="379265" y="206996"/>
                    </a:lnTo>
                    <a:lnTo>
                      <a:pt x="497927" y="120472"/>
                    </a:lnTo>
                    <a:close/>
                    <a:moveTo>
                      <a:pt x="362632" y="1223"/>
                    </a:moveTo>
                    <a:cubicBezTo>
                      <a:pt x="366604" y="-760"/>
                      <a:pt x="371073" y="-264"/>
                      <a:pt x="374548" y="2215"/>
                    </a:cubicBezTo>
                    <a:lnTo>
                      <a:pt x="524242" y="111299"/>
                    </a:lnTo>
                    <a:cubicBezTo>
                      <a:pt x="527221" y="113531"/>
                      <a:pt x="528958" y="117002"/>
                      <a:pt x="528958" y="120472"/>
                    </a:cubicBezTo>
                    <a:cubicBezTo>
                      <a:pt x="528958" y="124191"/>
                      <a:pt x="527221" y="127662"/>
                      <a:pt x="524242" y="129893"/>
                    </a:cubicBezTo>
                    <a:lnTo>
                      <a:pt x="374548" y="238978"/>
                    </a:lnTo>
                    <a:cubicBezTo>
                      <a:pt x="372562" y="240465"/>
                      <a:pt x="370328" y="241209"/>
                      <a:pt x="367846" y="241209"/>
                    </a:cubicBezTo>
                    <a:cubicBezTo>
                      <a:pt x="366108" y="241209"/>
                      <a:pt x="364370" y="240713"/>
                      <a:pt x="362632" y="239969"/>
                    </a:cubicBezTo>
                    <a:cubicBezTo>
                      <a:pt x="358909" y="237986"/>
                      <a:pt x="356426" y="234019"/>
                      <a:pt x="356426" y="229805"/>
                    </a:cubicBezTo>
                    <a:lnTo>
                      <a:pt x="356426" y="11388"/>
                    </a:lnTo>
                    <a:cubicBezTo>
                      <a:pt x="356426" y="7173"/>
                      <a:pt x="358909" y="3207"/>
                      <a:pt x="362632" y="122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8" name="îṩḻíḓé">
                <a:extLst>
                  <a:ext uri="{FF2B5EF4-FFF2-40B4-BE49-F238E27FC236}">
                    <a16:creationId xmlns:a16="http://schemas.microsoft.com/office/drawing/2014/main" id="{1BDCB522-C309-4947-BFD5-DDF28EA26D28}"/>
                  </a:ext>
                </a:extLst>
              </p:cNvPr>
              <p:cNvSpPr/>
              <p:nvPr/>
            </p:nvSpPr>
            <p:spPr bwMode="auto">
              <a:xfrm>
                <a:off x="6918221" y="3808644"/>
                <a:ext cx="144000" cy="277846"/>
              </a:xfrm>
              <a:custGeom>
                <a:avLst/>
                <a:gdLst>
                  <a:gd name="connsiteX0" fmla="*/ 156373 w 313169"/>
                  <a:gd name="connsiteY0" fmla="*/ 339967 h 604252"/>
                  <a:gd name="connsiteX1" fmla="*/ 129711 w 313169"/>
                  <a:gd name="connsiteY1" fmla="*/ 534748 h 604252"/>
                  <a:gd name="connsiteX2" fmla="*/ 156584 w 313169"/>
                  <a:gd name="connsiteY2" fmla="*/ 556296 h 604252"/>
                  <a:gd name="connsiteX3" fmla="*/ 183669 w 313169"/>
                  <a:gd name="connsiteY3" fmla="*/ 534748 h 604252"/>
                  <a:gd name="connsiteX4" fmla="*/ 157008 w 313169"/>
                  <a:gd name="connsiteY4" fmla="*/ 339967 h 604252"/>
                  <a:gd name="connsiteX5" fmla="*/ 136059 w 313169"/>
                  <a:gd name="connsiteY5" fmla="*/ 271519 h 604252"/>
                  <a:gd name="connsiteX6" fmla="*/ 136059 w 313169"/>
                  <a:gd name="connsiteY6" fmla="*/ 297715 h 604252"/>
                  <a:gd name="connsiteX7" fmla="*/ 137752 w 313169"/>
                  <a:gd name="connsiteY7" fmla="*/ 297715 h 604252"/>
                  <a:gd name="connsiteX8" fmla="*/ 175417 w 313169"/>
                  <a:gd name="connsiteY8" fmla="*/ 297715 h 604252"/>
                  <a:gd name="connsiteX9" fmla="*/ 177321 w 313169"/>
                  <a:gd name="connsiteY9" fmla="*/ 297715 h 604252"/>
                  <a:gd name="connsiteX10" fmla="*/ 177321 w 313169"/>
                  <a:gd name="connsiteY10" fmla="*/ 271519 h 604252"/>
                  <a:gd name="connsiteX11" fmla="*/ 110032 w 313169"/>
                  <a:gd name="connsiteY11" fmla="*/ 229267 h 604252"/>
                  <a:gd name="connsiteX12" fmla="*/ 114899 w 313169"/>
                  <a:gd name="connsiteY12" fmla="*/ 229267 h 604252"/>
                  <a:gd name="connsiteX13" fmla="*/ 198481 w 313169"/>
                  <a:gd name="connsiteY13" fmla="*/ 229267 h 604252"/>
                  <a:gd name="connsiteX14" fmla="*/ 203137 w 313169"/>
                  <a:gd name="connsiteY14" fmla="*/ 229267 h 604252"/>
                  <a:gd name="connsiteX15" fmla="*/ 313169 w 313169"/>
                  <a:gd name="connsiteY15" fmla="*/ 339122 h 604252"/>
                  <a:gd name="connsiteX16" fmla="*/ 313169 w 313169"/>
                  <a:gd name="connsiteY16" fmla="*/ 581436 h 604252"/>
                  <a:gd name="connsiteX17" fmla="*/ 292009 w 313169"/>
                  <a:gd name="connsiteY17" fmla="*/ 602562 h 604252"/>
                  <a:gd name="connsiteX18" fmla="*/ 270849 w 313169"/>
                  <a:gd name="connsiteY18" fmla="*/ 581436 h 604252"/>
                  <a:gd name="connsiteX19" fmla="*/ 270849 w 313169"/>
                  <a:gd name="connsiteY19" fmla="*/ 339122 h 604252"/>
                  <a:gd name="connsiteX20" fmla="*/ 219642 w 313169"/>
                  <a:gd name="connsiteY20" fmla="*/ 273420 h 604252"/>
                  <a:gd name="connsiteX21" fmla="*/ 219642 w 313169"/>
                  <a:gd name="connsiteY21" fmla="*/ 318841 h 604252"/>
                  <a:gd name="connsiteX22" fmla="*/ 199751 w 313169"/>
                  <a:gd name="connsiteY22" fmla="*/ 339756 h 604252"/>
                  <a:gd name="connsiteX23" fmla="*/ 227048 w 313169"/>
                  <a:gd name="connsiteY23" fmla="*/ 540874 h 604252"/>
                  <a:gd name="connsiteX24" fmla="*/ 219430 w 313169"/>
                  <a:gd name="connsiteY24" fmla="*/ 560310 h 604252"/>
                  <a:gd name="connsiteX25" fmla="*/ 169915 w 313169"/>
                  <a:gd name="connsiteY25" fmla="*/ 599816 h 604252"/>
                  <a:gd name="connsiteX26" fmla="*/ 156584 w 313169"/>
                  <a:gd name="connsiteY26" fmla="*/ 604252 h 604252"/>
                  <a:gd name="connsiteX27" fmla="*/ 143465 w 313169"/>
                  <a:gd name="connsiteY27" fmla="*/ 599816 h 604252"/>
                  <a:gd name="connsiteX28" fmla="*/ 93951 w 313169"/>
                  <a:gd name="connsiteY28" fmla="*/ 560310 h 604252"/>
                  <a:gd name="connsiteX29" fmla="*/ 86121 w 313169"/>
                  <a:gd name="connsiteY29" fmla="*/ 540874 h 604252"/>
                  <a:gd name="connsiteX30" fmla="*/ 113630 w 313169"/>
                  <a:gd name="connsiteY30" fmla="*/ 339756 h 604252"/>
                  <a:gd name="connsiteX31" fmla="*/ 93739 w 313169"/>
                  <a:gd name="connsiteY31" fmla="*/ 318841 h 604252"/>
                  <a:gd name="connsiteX32" fmla="*/ 93739 w 313169"/>
                  <a:gd name="connsiteY32" fmla="*/ 273420 h 604252"/>
                  <a:gd name="connsiteX33" fmla="*/ 42320 w 313169"/>
                  <a:gd name="connsiteY33" fmla="*/ 339122 h 604252"/>
                  <a:gd name="connsiteX34" fmla="*/ 42320 w 313169"/>
                  <a:gd name="connsiteY34" fmla="*/ 581436 h 604252"/>
                  <a:gd name="connsiteX35" fmla="*/ 21160 w 313169"/>
                  <a:gd name="connsiteY35" fmla="*/ 602562 h 604252"/>
                  <a:gd name="connsiteX36" fmla="*/ 0 w 313169"/>
                  <a:gd name="connsiteY36" fmla="*/ 581436 h 604252"/>
                  <a:gd name="connsiteX37" fmla="*/ 0 w 313169"/>
                  <a:gd name="connsiteY37" fmla="*/ 339122 h 604252"/>
                  <a:gd name="connsiteX38" fmla="*/ 110032 w 313169"/>
                  <a:gd name="connsiteY38" fmla="*/ 229267 h 604252"/>
                  <a:gd name="connsiteX39" fmla="*/ 156162 w 313169"/>
                  <a:gd name="connsiteY39" fmla="*/ 42260 h 604252"/>
                  <a:gd name="connsiteX40" fmla="*/ 85711 w 313169"/>
                  <a:gd name="connsiteY40" fmla="*/ 112834 h 604252"/>
                  <a:gd name="connsiteX41" fmla="*/ 156162 w 313169"/>
                  <a:gd name="connsiteY41" fmla="*/ 183408 h 604252"/>
                  <a:gd name="connsiteX42" fmla="*/ 226824 w 313169"/>
                  <a:gd name="connsiteY42" fmla="*/ 112834 h 604252"/>
                  <a:gd name="connsiteX43" fmla="*/ 156162 w 313169"/>
                  <a:gd name="connsiteY43" fmla="*/ 42260 h 604252"/>
                  <a:gd name="connsiteX44" fmla="*/ 156162 w 313169"/>
                  <a:gd name="connsiteY44" fmla="*/ 0 h 604252"/>
                  <a:gd name="connsiteX45" fmla="*/ 269137 w 313169"/>
                  <a:gd name="connsiteY45" fmla="*/ 112834 h 604252"/>
                  <a:gd name="connsiteX46" fmla="*/ 156162 w 313169"/>
                  <a:gd name="connsiteY46" fmla="*/ 225668 h 604252"/>
                  <a:gd name="connsiteX47" fmla="*/ 43398 w 313169"/>
                  <a:gd name="connsiteY47" fmla="*/ 112834 h 604252"/>
                  <a:gd name="connsiteX48" fmla="*/ 156162 w 313169"/>
                  <a:gd name="connsiteY48" fmla="*/ 0 h 60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313169" h="604252">
                    <a:moveTo>
                      <a:pt x="156373" y="339967"/>
                    </a:moveTo>
                    <a:lnTo>
                      <a:pt x="129711" y="534748"/>
                    </a:lnTo>
                    <a:lnTo>
                      <a:pt x="156584" y="556296"/>
                    </a:lnTo>
                    <a:lnTo>
                      <a:pt x="183669" y="534748"/>
                    </a:lnTo>
                    <a:lnTo>
                      <a:pt x="157008" y="339967"/>
                    </a:lnTo>
                    <a:close/>
                    <a:moveTo>
                      <a:pt x="136059" y="271519"/>
                    </a:moveTo>
                    <a:lnTo>
                      <a:pt x="136059" y="297715"/>
                    </a:lnTo>
                    <a:lnTo>
                      <a:pt x="137752" y="297715"/>
                    </a:lnTo>
                    <a:lnTo>
                      <a:pt x="175417" y="297715"/>
                    </a:lnTo>
                    <a:lnTo>
                      <a:pt x="177321" y="297715"/>
                    </a:lnTo>
                    <a:lnTo>
                      <a:pt x="177321" y="271519"/>
                    </a:lnTo>
                    <a:close/>
                    <a:moveTo>
                      <a:pt x="110032" y="229267"/>
                    </a:moveTo>
                    <a:lnTo>
                      <a:pt x="114899" y="229267"/>
                    </a:lnTo>
                    <a:lnTo>
                      <a:pt x="198481" y="229267"/>
                    </a:lnTo>
                    <a:lnTo>
                      <a:pt x="203137" y="229267"/>
                    </a:lnTo>
                    <a:cubicBezTo>
                      <a:pt x="263866" y="229267"/>
                      <a:pt x="313169" y="278490"/>
                      <a:pt x="313169" y="339122"/>
                    </a:cubicBezTo>
                    <a:lnTo>
                      <a:pt x="313169" y="581436"/>
                    </a:lnTo>
                    <a:cubicBezTo>
                      <a:pt x="313169" y="593055"/>
                      <a:pt x="303647" y="602562"/>
                      <a:pt x="292009" y="602562"/>
                    </a:cubicBezTo>
                    <a:cubicBezTo>
                      <a:pt x="280371" y="602562"/>
                      <a:pt x="270849" y="593055"/>
                      <a:pt x="270849" y="581436"/>
                    </a:cubicBezTo>
                    <a:lnTo>
                      <a:pt x="270849" y="339122"/>
                    </a:lnTo>
                    <a:cubicBezTo>
                      <a:pt x="270849" y="307433"/>
                      <a:pt x="249054" y="280814"/>
                      <a:pt x="219642" y="273420"/>
                    </a:cubicBezTo>
                    <a:lnTo>
                      <a:pt x="219642" y="318841"/>
                    </a:lnTo>
                    <a:cubicBezTo>
                      <a:pt x="219642" y="330038"/>
                      <a:pt x="210754" y="339122"/>
                      <a:pt x="199751" y="339756"/>
                    </a:cubicBezTo>
                    <a:lnTo>
                      <a:pt x="227048" y="540874"/>
                    </a:lnTo>
                    <a:cubicBezTo>
                      <a:pt x="228106" y="548268"/>
                      <a:pt x="225143" y="555662"/>
                      <a:pt x="219430" y="560310"/>
                    </a:cubicBezTo>
                    <a:lnTo>
                      <a:pt x="169915" y="599816"/>
                    </a:lnTo>
                    <a:cubicBezTo>
                      <a:pt x="165895" y="602773"/>
                      <a:pt x="161240" y="604252"/>
                      <a:pt x="156584" y="604252"/>
                    </a:cubicBezTo>
                    <a:cubicBezTo>
                      <a:pt x="151929" y="604252"/>
                      <a:pt x="147274" y="602773"/>
                      <a:pt x="143465" y="599816"/>
                    </a:cubicBezTo>
                    <a:lnTo>
                      <a:pt x="93951" y="560310"/>
                    </a:lnTo>
                    <a:cubicBezTo>
                      <a:pt x="88026" y="555662"/>
                      <a:pt x="85063" y="548268"/>
                      <a:pt x="86121" y="540874"/>
                    </a:cubicBezTo>
                    <a:lnTo>
                      <a:pt x="113630" y="339756"/>
                    </a:lnTo>
                    <a:cubicBezTo>
                      <a:pt x="102415" y="339122"/>
                      <a:pt x="93739" y="330038"/>
                      <a:pt x="93739" y="318841"/>
                    </a:cubicBezTo>
                    <a:lnTo>
                      <a:pt x="93739" y="273420"/>
                    </a:lnTo>
                    <a:cubicBezTo>
                      <a:pt x="64327" y="280814"/>
                      <a:pt x="42320" y="307433"/>
                      <a:pt x="42320" y="339122"/>
                    </a:cubicBezTo>
                    <a:lnTo>
                      <a:pt x="42320" y="581436"/>
                    </a:lnTo>
                    <a:cubicBezTo>
                      <a:pt x="42320" y="593055"/>
                      <a:pt x="33010" y="602562"/>
                      <a:pt x="21160" y="602562"/>
                    </a:cubicBezTo>
                    <a:cubicBezTo>
                      <a:pt x="9522" y="602562"/>
                      <a:pt x="0" y="593055"/>
                      <a:pt x="0" y="581436"/>
                    </a:cubicBezTo>
                    <a:lnTo>
                      <a:pt x="0" y="339122"/>
                    </a:lnTo>
                    <a:cubicBezTo>
                      <a:pt x="0" y="278490"/>
                      <a:pt x="49515" y="229267"/>
                      <a:pt x="110032" y="229267"/>
                    </a:cubicBezTo>
                    <a:close/>
                    <a:moveTo>
                      <a:pt x="156162" y="42260"/>
                    </a:moveTo>
                    <a:cubicBezTo>
                      <a:pt x="117234" y="42260"/>
                      <a:pt x="85711" y="73955"/>
                      <a:pt x="85711" y="112834"/>
                    </a:cubicBezTo>
                    <a:cubicBezTo>
                      <a:pt x="85711" y="151713"/>
                      <a:pt x="117234" y="183408"/>
                      <a:pt x="156162" y="183408"/>
                    </a:cubicBezTo>
                    <a:cubicBezTo>
                      <a:pt x="195090" y="183408"/>
                      <a:pt x="226824" y="151713"/>
                      <a:pt x="226824" y="112834"/>
                    </a:cubicBezTo>
                    <a:cubicBezTo>
                      <a:pt x="226824" y="73955"/>
                      <a:pt x="195090" y="42260"/>
                      <a:pt x="156162" y="42260"/>
                    </a:cubicBezTo>
                    <a:close/>
                    <a:moveTo>
                      <a:pt x="156162" y="0"/>
                    </a:moveTo>
                    <a:cubicBezTo>
                      <a:pt x="218573" y="0"/>
                      <a:pt x="269137" y="50501"/>
                      <a:pt x="269137" y="112834"/>
                    </a:cubicBezTo>
                    <a:cubicBezTo>
                      <a:pt x="269137" y="174956"/>
                      <a:pt x="218573" y="225668"/>
                      <a:pt x="156162" y="225668"/>
                    </a:cubicBezTo>
                    <a:cubicBezTo>
                      <a:pt x="93962" y="225668"/>
                      <a:pt x="43398" y="174956"/>
                      <a:pt x="43398" y="112834"/>
                    </a:cubicBezTo>
                    <a:cubicBezTo>
                      <a:pt x="43398" y="50501"/>
                      <a:pt x="93962" y="0"/>
                      <a:pt x="1561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sp>
          <p:nvSpPr>
            <p:cNvPr id="10" name="î$1îḑè">
              <a:extLst>
                <a:ext uri="{FF2B5EF4-FFF2-40B4-BE49-F238E27FC236}">
                  <a16:creationId xmlns:a16="http://schemas.microsoft.com/office/drawing/2014/main" id="{26D66EA8-333A-439B-AAD6-2B08755B08A5}"/>
                </a:ext>
              </a:extLst>
            </p:cNvPr>
            <p:cNvSpPr txBox="1"/>
            <p:nvPr/>
          </p:nvSpPr>
          <p:spPr>
            <a:xfrm>
              <a:off x="747452" y="2560194"/>
              <a:ext cx="3793216" cy="2015766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50000"/>
                </a:lnSpc>
              </a:pPr>
              <a:r>
                <a:rPr lang="zh-CN" altLang="en-US" sz="72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在个性化推荐方面，系统建立多层次多指标人岗匹配算法，采用</a:t>
              </a:r>
              <a:r>
                <a:rPr lang="en-US" altLang="zh-CN" sz="7200" b="1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Content-based Recommendations</a:t>
              </a:r>
              <a:r>
                <a:rPr lang="zh-CN" altLang="en-US" sz="72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和</a:t>
              </a:r>
              <a:r>
                <a:rPr lang="zh-CN" altLang="en-US" sz="7200" b="1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神经网络</a:t>
              </a:r>
              <a:r>
                <a:rPr lang="zh-CN" altLang="en-US" sz="72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相结合的精准推荐，综合用户反馈数据，建立深度神经网络，优化调整各指标权重，不断</a:t>
              </a:r>
              <a:r>
                <a:rPr lang="zh-CN" altLang="en-US" sz="7200" b="1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提升匹配精度</a:t>
              </a:r>
              <a:r>
                <a:rPr lang="zh-CN" altLang="en-US" sz="72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。</a:t>
              </a:r>
              <a:endParaRPr lang="en-US" altLang="zh-CN" sz="72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 algn="just">
                <a:lnSpc>
                  <a:spcPct val="150000"/>
                </a:lnSpc>
              </a:pPr>
              <a:endParaRPr lang="en-US" altLang="zh-CN" sz="15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 algn="just">
                <a:lnSpc>
                  <a:spcPct val="150000"/>
                </a:lnSpc>
              </a:pPr>
              <a:endParaRPr lang="en-US" altLang="zh-CN" sz="15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just">
                <a:lnSpc>
                  <a:spcPct val="150000"/>
                </a:lnSpc>
              </a:pPr>
              <a:endParaRPr lang="zh-CN" altLang="en-US" sz="1600" b="1" dirty="0"/>
            </a:p>
            <a:p>
              <a:pPr algn="just">
                <a:lnSpc>
                  <a:spcPct val="150000"/>
                </a:lnSpc>
              </a:pP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î$liḋe">
              <a:extLst>
                <a:ext uri="{FF2B5EF4-FFF2-40B4-BE49-F238E27FC236}">
                  <a16:creationId xmlns:a16="http://schemas.microsoft.com/office/drawing/2014/main" id="{4F3DC22C-BABA-43E9-85F4-86840EE17FA3}"/>
                </a:ext>
              </a:extLst>
            </p:cNvPr>
            <p:cNvSpPr txBox="1"/>
            <p:nvPr/>
          </p:nvSpPr>
          <p:spPr>
            <a:xfrm>
              <a:off x="768531" y="2011600"/>
              <a:ext cx="413883" cy="395777"/>
            </a:xfrm>
            <a:prstGeom prst="rect">
              <a:avLst/>
            </a:prstGeom>
            <a:noFill/>
          </p:spPr>
          <p:txBody>
            <a:bodyPr wrap="square" lIns="90000" tIns="46800" rIns="90000" bIns="46800" numCol="1" anchor="ctr">
              <a:prstTxWarp prst="textPlain">
                <a:avLst/>
              </a:prstTxWarp>
              <a:normAutofit fontScale="4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800" dirty="0">
                  <a:solidFill>
                    <a:schemeClr val="bg1">
                      <a:lumMod val="85000"/>
                    </a:schemeClr>
                  </a:solidFill>
                </a:rPr>
                <a:t>“</a:t>
              </a:r>
            </a:p>
          </p:txBody>
        </p:sp>
      </p:grpSp>
      <p:sp>
        <p:nvSpPr>
          <p:cNvPr id="28" name="ïşļiḓè">
            <a:extLst>
              <a:ext uri="{FF2B5EF4-FFF2-40B4-BE49-F238E27FC236}">
                <a16:creationId xmlns:a16="http://schemas.microsoft.com/office/drawing/2014/main" id="{C0D73E0E-AEED-4B69-BC9F-E9066D6CC7CA}"/>
              </a:ext>
            </a:extLst>
          </p:cNvPr>
          <p:cNvSpPr txBox="1"/>
          <p:nvPr/>
        </p:nvSpPr>
        <p:spPr>
          <a:xfrm>
            <a:off x="6710956" y="1022005"/>
            <a:ext cx="2124112" cy="725008"/>
          </a:xfrm>
          <a:prstGeom prst="rect">
            <a:avLst/>
          </a:prstGeom>
          <a:noFill/>
        </p:spPr>
        <p:txBody>
          <a:bodyPr wrap="square" lIns="90000" tIns="46800" rIns="90000" bIns="46800" anchor="t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匹配结果评分及反馈文字意见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î$liḋe">
            <a:extLst>
              <a:ext uri="{FF2B5EF4-FFF2-40B4-BE49-F238E27FC236}">
                <a16:creationId xmlns:a16="http://schemas.microsoft.com/office/drawing/2014/main" id="{18A6C8AC-9B7B-437A-8B2B-22F00D2621AF}"/>
              </a:ext>
            </a:extLst>
          </p:cNvPr>
          <p:cNvSpPr txBox="1"/>
          <p:nvPr/>
        </p:nvSpPr>
        <p:spPr>
          <a:xfrm rot="10800000">
            <a:off x="4082913" y="5316941"/>
            <a:ext cx="413883" cy="395777"/>
          </a:xfrm>
          <a:prstGeom prst="rect">
            <a:avLst/>
          </a:prstGeom>
          <a:noFill/>
        </p:spPr>
        <p:txBody>
          <a:bodyPr wrap="square" lIns="90000" tIns="46800" rIns="90000" bIns="46800" numCol="1" anchor="ctr">
            <a:prstTxWarp prst="textPlain">
              <a:avLst/>
            </a:prstTxWarp>
            <a:normAutofit fontScale="47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chemeClr val="bg1">
                    <a:lumMod val="85000"/>
                  </a:schemeClr>
                </a:solidFill>
              </a:rPr>
              <a:t>“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5400B95-0CAE-497E-B114-C2F70C30E141}"/>
              </a:ext>
            </a:extLst>
          </p:cNvPr>
          <p:cNvSpPr txBox="1"/>
          <p:nvPr/>
        </p:nvSpPr>
        <p:spPr>
          <a:xfrm>
            <a:off x="711835" y="512763"/>
            <a:ext cx="5043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亮点功能</a:t>
            </a:r>
            <a:r>
              <a:rPr lang="en-US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个性化推荐算法</a:t>
            </a:r>
          </a:p>
        </p:txBody>
      </p:sp>
    </p:spTree>
    <p:extLst>
      <p:ext uri="{BB962C8B-B14F-4D97-AF65-F5344CB8AC3E}">
        <p14:creationId xmlns:p14="http://schemas.microsoft.com/office/powerpoint/2010/main" val="3059495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14C24825-E6BD-495A-AA4A-AC8B09ED29C9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0025" y="6406113"/>
            <a:ext cx="458788" cy="321162"/>
          </a:xfr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E275ACE-7FFA-4A96-B5CB-D95FC9F34A59}"/>
              </a:ext>
            </a:extLst>
          </p:cNvPr>
          <p:cNvSpPr txBox="1"/>
          <p:nvPr/>
        </p:nvSpPr>
        <p:spPr>
          <a:xfrm>
            <a:off x="803275" y="599260"/>
            <a:ext cx="5069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</a:t>
            </a:r>
            <a:r>
              <a:rPr lang="x-none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en-US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多样简历一键投递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91D76B-8AF3-47D4-8365-E7F6C99491C6}"/>
              </a:ext>
            </a:extLst>
          </p:cNvPr>
          <p:cNvSpPr/>
          <p:nvPr/>
        </p:nvSpPr>
        <p:spPr>
          <a:xfrm>
            <a:off x="958972" y="2178802"/>
            <a:ext cx="4386749" cy="2862322"/>
          </a:xfrm>
          <a:prstGeom prst="rect">
            <a:avLst/>
          </a:prstGeom>
          <a:ln w="28575">
            <a:noFill/>
            <a:prstDash val="dash"/>
          </a:ln>
        </p:spPr>
        <p:txBody>
          <a:bodyPr wrap="square">
            <a:spAutoFit/>
          </a:bodyPr>
          <a:lstStyle/>
          <a:p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系统为求职者设计了</a:t>
            </a:r>
            <a:r>
              <a:rPr lang="zh-CN" altLang="en-US" b="1" dirty="0">
                <a:latin typeface="微软雅黑 Light" panose="020B0502040204020203"/>
                <a:ea typeface="微软雅黑 Light" panose="020B0502040204020203"/>
              </a:rPr>
              <a:t>简历一键投递</a:t>
            </a: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功能：</a:t>
            </a:r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  <a:p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  <a:p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用户可点击</a:t>
            </a:r>
            <a:r>
              <a:rPr lang="zh-CN" altLang="en-US" b="1" dirty="0">
                <a:latin typeface="微软雅黑 Light" panose="020B0502040204020203"/>
                <a:ea typeface="微软雅黑 Light" panose="020B0502040204020203"/>
              </a:rPr>
              <a:t>职达邮局</a:t>
            </a: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查看之前浏览过程中添加至职达邮局的岗位信息，可对岗位进行勾选，点击“</a:t>
            </a:r>
            <a:r>
              <a:rPr lang="zh-CN" altLang="en-US" b="1" dirty="0">
                <a:latin typeface="微软雅黑 Light" panose="020B0502040204020203"/>
                <a:ea typeface="微软雅黑 Light" panose="020B0502040204020203"/>
              </a:rPr>
              <a:t>一键投递</a:t>
            </a: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”的图标，将用户简历信息通过来源网站投递至</a:t>
            </a:r>
            <a:r>
              <a:rPr lang="en-US" altLang="zh-CN" dirty="0">
                <a:latin typeface="微软雅黑 Light" panose="020B0502040204020203"/>
                <a:ea typeface="微软雅黑 Light" panose="020B0502040204020203"/>
              </a:rPr>
              <a:t>HR</a:t>
            </a: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处。</a:t>
            </a:r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  <a:p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无需海量注册招聘网站！</a:t>
            </a:r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  <a:p>
            <a:endParaRPr lang="x-none" altLang="zh-CN" dirty="0">
              <a:latin typeface="微软雅黑 Light" panose="020B0502040204020203"/>
              <a:ea typeface="微软雅黑 Light" panose="020B0502040204020203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6857C42-7D72-4352-A73B-F02D3389F5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811" y="439775"/>
            <a:ext cx="97968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304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729F915-D051-4451-AD04-4B81054E5231}"/>
              </a:ext>
            </a:extLst>
          </p:cNvPr>
          <p:cNvSpPr txBox="1"/>
          <p:nvPr/>
        </p:nvSpPr>
        <p:spPr>
          <a:xfrm>
            <a:off x="803275" y="599260"/>
            <a:ext cx="5292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</a:t>
            </a:r>
            <a:r>
              <a:rPr lang="x-none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en-US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面试笔试分层指导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DBA0661-275F-4959-B726-865E930DD135}"/>
              </a:ext>
            </a:extLst>
          </p:cNvPr>
          <p:cNvSpPr/>
          <p:nvPr/>
        </p:nvSpPr>
        <p:spPr>
          <a:xfrm>
            <a:off x="775029" y="1558900"/>
            <a:ext cx="3866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求职者可查看历史投递岗位</a:t>
            </a:r>
            <a:endParaRPr lang="x-none" altLang="zh-CN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CD54AB9-BBE5-4B9A-8149-69CADD11763B}"/>
              </a:ext>
            </a:extLst>
          </p:cNvPr>
          <p:cNvSpPr/>
          <p:nvPr/>
        </p:nvSpPr>
        <p:spPr>
          <a:xfrm>
            <a:off x="803275" y="2517317"/>
            <a:ext cx="4298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求职者点击</a:t>
            </a:r>
            <a:r>
              <a:rPr lang="zh-CN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查看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岗位信息及</a:t>
            </a:r>
            <a:r>
              <a:rPr lang="zh-CN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求职指导</a:t>
            </a:r>
            <a:endParaRPr lang="x-none" altLang="zh-CN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5FC3317-1CE2-48F8-89EF-FA3B728549F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31"/>
          <a:stretch/>
        </p:blipFill>
        <p:spPr>
          <a:xfrm>
            <a:off x="2708030" y="-131992"/>
            <a:ext cx="10773671" cy="6979109"/>
          </a:xfrm>
          <a:prstGeom prst="rect">
            <a:avLst/>
          </a:prstGeom>
        </p:spPr>
      </p:pic>
      <p:sp>
        <p:nvSpPr>
          <p:cNvPr id="13" name="内容占位符 12">
            <a:extLst>
              <a:ext uri="{FF2B5EF4-FFF2-40B4-BE49-F238E27FC236}">
                <a16:creationId xmlns:a16="http://schemas.microsoft.com/office/drawing/2014/main" id="{E1F56141-1E9E-457B-ABB9-28CAB486BD2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11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26B525A-FFDF-4F6B-9F17-DB8E1E87A043}"/>
              </a:ext>
            </a:extLst>
          </p:cNvPr>
          <p:cNvSpPr/>
          <p:nvPr/>
        </p:nvSpPr>
        <p:spPr>
          <a:xfrm>
            <a:off x="775029" y="3539134"/>
            <a:ext cx="4298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面试笔试指导资料在线保存</a:t>
            </a:r>
            <a:endParaRPr lang="x-none" altLang="zh-CN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2B6BDBE-B16C-437E-A41B-FA661A615B53}"/>
              </a:ext>
            </a:extLst>
          </p:cNvPr>
          <p:cNvSpPr/>
          <p:nvPr/>
        </p:nvSpPr>
        <p:spPr>
          <a:xfrm>
            <a:off x="775029" y="4560951"/>
            <a:ext cx="42988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准备充分，自信拿下</a:t>
            </a:r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offer!</a:t>
            </a:r>
            <a:endParaRPr lang="x-none" altLang="zh-CN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9177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9B1DF680-2918-4A62-A5AA-10F80E84F8E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5" r="31272" b="12524"/>
          <a:stretch/>
        </p:blipFill>
        <p:spPr>
          <a:xfrm>
            <a:off x="3868368" y="-71438"/>
            <a:ext cx="8323632" cy="6858000"/>
          </a:xfrm>
          <a:prstGeom prst="rect">
            <a:avLst/>
          </a:prstGeom>
        </p:spPr>
      </p:pic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3F3B6006-E2E3-49FF-B286-B68EBA9FD72B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2459" y="6274086"/>
            <a:ext cx="344487" cy="344487"/>
          </a:xfr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A6EA14C-8174-4622-BEEE-6A8FC7517C67}"/>
              </a:ext>
            </a:extLst>
          </p:cNvPr>
          <p:cNvSpPr txBox="1"/>
          <p:nvPr/>
        </p:nvSpPr>
        <p:spPr>
          <a:xfrm>
            <a:off x="803275" y="599260"/>
            <a:ext cx="49205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</a:t>
            </a:r>
            <a:r>
              <a:rPr lang="x-none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en-US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求职经验社交池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324A490-15A7-4C3D-BCC0-1CC86B6756D9}"/>
              </a:ext>
            </a:extLst>
          </p:cNvPr>
          <p:cNvSpPr/>
          <p:nvPr/>
        </p:nvSpPr>
        <p:spPr>
          <a:xfrm>
            <a:off x="803275" y="2569526"/>
            <a:ext cx="448969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用户可点击</a:t>
            </a:r>
            <a:r>
              <a:rPr lang="zh-CN" altLang="en-US" b="1" dirty="0">
                <a:latin typeface="微软雅黑 Light" panose="020B0502040204020203"/>
                <a:ea typeface="微软雅黑 Light" panose="020B0502040204020203"/>
              </a:rPr>
              <a:t>论坛交流</a:t>
            </a: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，进入求职者互动交流平台，学习求职经验，实现职场答疑解惑，增强用户黏性，做你的求职知乎！</a:t>
            </a:r>
            <a:endParaRPr lang="x-none" altLang="zh-CN" dirty="0">
              <a:latin typeface="微软雅黑 Light" panose="020B0502040204020203"/>
              <a:ea typeface="微软雅黑 Light" panose="020B0502040204020203"/>
            </a:endParaRPr>
          </a:p>
        </p:txBody>
      </p:sp>
    </p:spTree>
    <p:extLst>
      <p:ext uri="{BB962C8B-B14F-4D97-AF65-F5344CB8AC3E}">
        <p14:creationId xmlns:p14="http://schemas.microsoft.com/office/powerpoint/2010/main" val="4273832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13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6EA14C-8174-4622-BEEE-6A8FC7517C67}"/>
              </a:ext>
            </a:extLst>
          </p:cNvPr>
          <p:cNvSpPr txBox="1"/>
          <p:nvPr/>
        </p:nvSpPr>
        <p:spPr>
          <a:xfrm>
            <a:off x="803275" y="599260"/>
            <a:ext cx="49205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r>
              <a:rPr lang="x-none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en-US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系统管理必不可少</a:t>
            </a:r>
          </a:p>
        </p:txBody>
      </p:sp>
      <p:grpSp>
        <p:nvGrpSpPr>
          <p:cNvPr id="18" name="33272148-aed2-4f28-8795-4555220b0c2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476039" y="1783829"/>
            <a:ext cx="11153533" cy="4338933"/>
            <a:chOff x="191344" y="1028700"/>
            <a:chExt cx="11283586" cy="4389526"/>
          </a:xfrm>
        </p:grpSpPr>
        <p:sp>
          <p:nvSpPr>
            <p:cNvPr id="19" name="îṩľíďé">
              <a:extLst>
                <a:ext uri="{FF2B5EF4-FFF2-40B4-BE49-F238E27FC236}">
                  <a16:creationId xmlns:a16="http://schemas.microsoft.com/office/drawing/2014/main" id="{5028889C-8E78-4AA3-B6BB-A77E229B5148}"/>
                </a:ext>
              </a:extLst>
            </p:cNvPr>
            <p:cNvSpPr/>
            <p:nvPr/>
          </p:nvSpPr>
          <p:spPr>
            <a:xfrm>
              <a:off x="7055330" y="1028700"/>
              <a:ext cx="4419600" cy="272288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Sľîdê">
              <a:extLst>
                <a:ext uri="{FF2B5EF4-FFF2-40B4-BE49-F238E27FC236}">
                  <a16:creationId xmlns:a16="http://schemas.microsoft.com/office/drawing/2014/main" id="{03BD3912-279F-4207-8C9B-C30435F3B014}"/>
                </a:ext>
              </a:extLst>
            </p:cNvPr>
            <p:cNvSpPr/>
            <p:nvPr/>
          </p:nvSpPr>
          <p:spPr>
            <a:xfrm rot="16200000" flipH="1">
              <a:off x="4400003" y="1998652"/>
              <a:ext cx="3630043" cy="1690141"/>
            </a:xfrm>
            <a:custGeom>
              <a:avLst/>
              <a:gdLst>
                <a:gd name="connsiteX0" fmla="*/ 0 w 3622166"/>
                <a:gd name="connsiteY0" fmla="*/ 1548784 h 1548784"/>
                <a:gd name="connsiteX1" fmla="*/ 910437 w 3622166"/>
                <a:gd name="connsiteY1" fmla="*/ 0 h 1548784"/>
                <a:gd name="connsiteX2" fmla="*/ 3622166 w 3622166"/>
                <a:gd name="connsiteY2" fmla="*/ 0 h 1548784"/>
                <a:gd name="connsiteX3" fmla="*/ 2711729 w 3622166"/>
                <a:gd name="connsiteY3" fmla="*/ 1548784 h 1548784"/>
                <a:gd name="connsiteX4" fmla="*/ 0 w 3622166"/>
                <a:gd name="connsiteY4" fmla="*/ 1548784 h 1548784"/>
                <a:gd name="connsiteX0" fmla="*/ 0 w 3622166"/>
                <a:gd name="connsiteY0" fmla="*/ 1548784 h 1548784"/>
                <a:gd name="connsiteX1" fmla="*/ 811377 w 3622166"/>
                <a:gd name="connsiteY1" fmla="*/ 7620 h 1548784"/>
                <a:gd name="connsiteX2" fmla="*/ 3622166 w 3622166"/>
                <a:gd name="connsiteY2" fmla="*/ 0 h 1548784"/>
                <a:gd name="connsiteX3" fmla="*/ 2711729 w 3622166"/>
                <a:gd name="connsiteY3" fmla="*/ 1548784 h 1548784"/>
                <a:gd name="connsiteX4" fmla="*/ 0 w 3622166"/>
                <a:gd name="connsiteY4" fmla="*/ 1548784 h 1548784"/>
                <a:gd name="connsiteX0" fmla="*/ 0 w 3622166"/>
                <a:gd name="connsiteY0" fmla="*/ 1553874 h 1553874"/>
                <a:gd name="connsiteX1" fmla="*/ 762611 w 3622166"/>
                <a:gd name="connsiteY1" fmla="*/ 0 h 1553874"/>
                <a:gd name="connsiteX2" fmla="*/ 3622166 w 3622166"/>
                <a:gd name="connsiteY2" fmla="*/ 5090 h 1553874"/>
                <a:gd name="connsiteX3" fmla="*/ 2711729 w 3622166"/>
                <a:gd name="connsiteY3" fmla="*/ 1553874 h 1553874"/>
                <a:gd name="connsiteX4" fmla="*/ 0 w 3622166"/>
                <a:gd name="connsiteY4" fmla="*/ 1553874 h 155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2166" h="1553874">
                  <a:moveTo>
                    <a:pt x="0" y="1553874"/>
                  </a:moveTo>
                  <a:lnTo>
                    <a:pt x="762611" y="0"/>
                  </a:lnTo>
                  <a:lnTo>
                    <a:pt x="3622166" y="5090"/>
                  </a:lnTo>
                  <a:lnTo>
                    <a:pt x="2711729" y="1553874"/>
                  </a:lnTo>
                  <a:lnTo>
                    <a:pt x="0" y="1553874"/>
                  </a:lnTo>
                  <a:close/>
                </a:path>
              </a:pathLst>
            </a:custGeom>
            <a:solidFill>
              <a:schemeClr val="tx1">
                <a:lumMod val="20000"/>
                <a:lumOff val="80000"/>
                <a:alpha val="37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ṩļíde">
              <a:extLst>
                <a:ext uri="{FF2B5EF4-FFF2-40B4-BE49-F238E27FC236}">
                  <a16:creationId xmlns:a16="http://schemas.microsoft.com/office/drawing/2014/main" id="{5413CC31-4304-406C-960B-700395D0059F}"/>
                </a:ext>
              </a:extLst>
            </p:cNvPr>
            <p:cNvSpPr txBox="1">
              <a:spLocks/>
            </p:cNvSpPr>
            <p:nvPr/>
          </p:nvSpPr>
          <p:spPr>
            <a:xfrm>
              <a:off x="7055330" y="3332957"/>
              <a:ext cx="4419600" cy="418622"/>
            </a:xfrm>
            <a:prstGeom prst="rect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91440" tIns="45720" rIns="91440" bIns="4572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l"/>
              <a:r>
                <a:rPr lang="zh-CN" altLang="en-US" sz="1600" b="1" dirty="0"/>
                <a:t>数据备份</a:t>
              </a:r>
            </a:p>
          </p:txBody>
        </p:sp>
        <p:grpSp>
          <p:nvGrpSpPr>
            <p:cNvPr id="22" name="ïṣľïde">
              <a:extLst>
                <a:ext uri="{FF2B5EF4-FFF2-40B4-BE49-F238E27FC236}">
                  <a16:creationId xmlns:a16="http://schemas.microsoft.com/office/drawing/2014/main" id="{3415A5D1-935A-4AA1-B00F-0DB917EE0E14}"/>
                </a:ext>
              </a:extLst>
            </p:cNvPr>
            <p:cNvGrpSpPr/>
            <p:nvPr/>
          </p:nvGrpSpPr>
          <p:grpSpPr>
            <a:xfrm>
              <a:off x="191344" y="1646214"/>
              <a:ext cx="5859098" cy="3239723"/>
              <a:chOff x="151177" y="1856631"/>
              <a:chExt cx="5859098" cy="3239723"/>
            </a:xfrm>
          </p:grpSpPr>
          <p:grpSp>
            <p:nvGrpSpPr>
              <p:cNvPr id="25" name="iśḻîḑe">
                <a:extLst>
                  <a:ext uri="{FF2B5EF4-FFF2-40B4-BE49-F238E27FC236}">
                    <a16:creationId xmlns:a16="http://schemas.microsoft.com/office/drawing/2014/main" id="{37DC2AE2-A2AD-4D0E-B3AB-5737216429B1}"/>
                  </a:ext>
                </a:extLst>
              </p:cNvPr>
              <p:cNvGrpSpPr/>
              <p:nvPr/>
            </p:nvGrpSpPr>
            <p:grpSpPr>
              <a:xfrm>
                <a:off x="151177" y="4973435"/>
                <a:ext cx="5859098" cy="122919"/>
                <a:chOff x="-1348120" y="5777968"/>
                <a:chExt cx="9361040" cy="187524"/>
              </a:xfrm>
            </p:grpSpPr>
            <p:sp>
              <p:nvSpPr>
                <p:cNvPr id="32" name="işļïďê">
                  <a:extLst>
                    <a:ext uri="{FF2B5EF4-FFF2-40B4-BE49-F238E27FC236}">
                      <a16:creationId xmlns:a16="http://schemas.microsoft.com/office/drawing/2014/main" id="{9AA4E7E5-30CF-46EF-AD59-11A32E8C0815}"/>
                    </a:ext>
                  </a:extLst>
                </p:cNvPr>
                <p:cNvSpPr/>
                <p:nvPr/>
              </p:nvSpPr>
              <p:spPr>
                <a:xfrm flipV="1">
                  <a:off x="-1348120" y="5928916"/>
                  <a:ext cx="9361040" cy="36576"/>
                </a:xfrm>
                <a:prstGeom prst="trapezoid">
                  <a:avLst>
                    <a:gd name="adj" fmla="val 814192"/>
                  </a:avLst>
                </a:prstGeom>
                <a:solidFill>
                  <a:srgbClr val="80808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3" name="îslídé">
                  <a:extLst>
                    <a:ext uri="{FF2B5EF4-FFF2-40B4-BE49-F238E27FC236}">
                      <a16:creationId xmlns:a16="http://schemas.microsoft.com/office/drawing/2014/main" id="{A105719A-D35F-4FE4-AF0E-6224261D63D6}"/>
                    </a:ext>
                  </a:extLst>
                </p:cNvPr>
                <p:cNvSpPr/>
                <p:nvPr/>
              </p:nvSpPr>
              <p:spPr>
                <a:xfrm>
                  <a:off x="-1348120" y="5777968"/>
                  <a:ext cx="9361040" cy="151090"/>
                </a:xfrm>
                <a:prstGeom prst="rect">
                  <a:avLst/>
                </a:prstGeom>
                <a:solidFill>
                  <a:srgbClr val="DDDDDD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6" name="i$ḷîḋè">
                <a:extLst>
                  <a:ext uri="{FF2B5EF4-FFF2-40B4-BE49-F238E27FC236}">
                    <a16:creationId xmlns:a16="http://schemas.microsoft.com/office/drawing/2014/main" id="{05E06D4B-44DD-4BD9-9DC8-461655D0F4A5}"/>
                  </a:ext>
                </a:extLst>
              </p:cNvPr>
              <p:cNvGrpSpPr/>
              <p:nvPr/>
            </p:nvGrpSpPr>
            <p:grpSpPr>
              <a:xfrm>
                <a:off x="661705" y="1856631"/>
                <a:ext cx="4849501" cy="3080807"/>
                <a:chOff x="-358011" y="1139528"/>
                <a:chExt cx="7398304" cy="4700016"/>
              </a:xfrm>
            </p:grpSpPr>
            <p:grpSp>
              <p:nvGrpSpPr>
                <p:cNvPr id="28" name="ïS1îdé">
                  <a:extLst>
                    <a:ext uri="{FF2B5EF4-FFF2-40B4-BE49-F238E27FC236}">
                      <a16:creationId xmlns:a16="http://schemas.microsoft.com/office/drawing/2014/main" id="{8FA71D46-EFBE-4A57-812F-F0AAD97B0384}"/>
                    </a:ext>
                  </a:extLst>
                </p:cNvPr>
                <p:cNvGrpSpPr/>
                <p:nvPr/>
              </p:nvGrpSpPr>
              <p:grpSpPr>
                <a:xfrm>
                  <a:off x="-358011" y="1139528"/>
                  <a:ext cx="7398304" cy="4700016"/>
                  <a:chOff x="-358011" y="1139528"/>
                  <a:chExt cx="7398304" cy="4700016"/>
                </a:xfrm>
              </p:grpSpPr>
              <p:sp>
                <p:nvSpPr>
                  <p:cNvPr id="30" name="ïŝ1ídè">
                    <a:extLst>
                      <a:ext uri="{FF2B5EF4-FFF2-40B4-BE49-F238E27FC236}">
                        <a16:creationId xmlns:a16="http://schemas.microsoft.com/office/drawing/2014/main" id="{48D76D23-29E7-4895-899F-2AB8BF154A2E}"/>
                      </a:ext>
                    </a:extLst>
                  </p:cNvPr>
                  <p:cNvSpPr/>
                  <p:nvPr/>
                </p:nvSpPr>
                <p:spPr>
                  <a:xfrm>
                    <a:off x="-358011" y="1160081"/>
                    <a:ext cx="7380821" cy="4658912"/>
                  </a:xfrm>
                  <a:custGeom>
                    <a:avLst/>
                    <a:gdLst>
                      <a:gd name="connsiteX0" fmla="*/ 252028 w 7380820"/>
                      <a:gd name="connsiteY0" fmla="*/ 295230 h 4658912"/>
                      <a:gd name="connsiteX1" fmla="*/ 252028 w 7380820"/>
                      <a:gd name="connsiteY1" fmla="*/ 4363682 h 4658912"/>
                      <a:gd name="connsiteX2" fmla="*/ 7128792 w 7380820"/>
                      <a:gd name="connsiteY2" fmla="*/ 4363682 h 4658912"/>
                      <a:gd name="connsiteX3" fmla="*/ 7128792 w 7380820"/>
                      <a:gd name="connsiteY3" fmla="*/ 295230 h 4658912"/>
                      <a:gd name="connsiteX4" fmla="*/ 264533 w 7380820"/>
                      <a:gd name="connsiteY4" fmla="*/ 0 h 4658912"/>
                      <a:gd name="connsiteX5" fmla="*/ 7116287 w 7380820"/>
                      <a:gd name="connsiteY5" fmla="*/ 0 h 4658912"/>
                      <a:gd name="connsiteX6" fmla="*/ 7380820 w 7380820"/>
                      <a:gd name="connsiteY6" fmla="*/ 264533 h 4658912"/>
                      <a:gd name="connsiteX7" fmla="*/ 7380820 w 7380820"/>
                      <a:gd name="connsiteY7" fmla="*/ 4394379 h 4658912"/>
                      <a:gd name="connsiteX8" fmla="*/ 7116287 w 7380820"/>
                      <a:gd name="connsiteY8" fmla="*/ 4658912 h 4658912"/>
                      <a:gd name="connsiteX9" fmla="*/ 264533 w 7380820"/>
                      <a:gd name="connsiteY9" fmla="*/ 4658912 h 4658912"/>
                      <a:gd name="connsiteX10" fmla="*/ 0 w 7380820"/>
                      <a:gd name="connsiteY10" fmla="*/ 4394379 h 4658912"/>
                      <a:gd name="connsiteX11" fmla="*/ 0 w 7380820"/>
                      <a:gd name="connsiteY11" fmla="*/ 264533 h 4658912"/>
                      <a:gd name="connsiteX12" fmla="*/ 264533 w 7380820"/>
                      <a:gd name="connsiteY12" fmla="*/ 0 h 46589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380820" h="4658912">
                        <a:moveTo>
                          <a:pt x="252028" y="295230"/>
                        </a:moveTo>
                        <a:lnTo>
                          <a:pt x="252028" y="4363682"/>
                        </a:lnTo>
                        <a:lnTo>
                          <a:pt x="7128792" y="4363682"/>
                        </a:lnTo>
                        <a:lnTo>
                          <a:pt x="7128792" y="295230"/>
                        </a:lnTo>
                        <a:close/>
                        <a:moveTo>
                          <a:pt x="264533" y="0"/>
                        </a:moveTo>
                        <a:lnTo>
                          <a:pt x="7116287" y="0"/>
                        </a:lnTo>
                        <a:cubicBezTo>
                          <a:pt x="7262385" y="0"/>
                          <a:pt x="7380820" y="118435"/>
                          <a:pt x="7380820" y="264533"/>
                        </a:cubicBezTo>
                        <a:lnTo>
                          <a:pt x="7380820" y="4394379"/>
                        </a:lnTo>
                        <a:cubicBezTo>
                          <a:pt x="7380820" y="4540477"/>
                          <a:pt x="7262385" y="4658912"/>
                          <a:pt x="7116287" y="4658912"/>
                        </a:cubicBezTo>
                        <a:lnTo>
                          <a:pt x="264533" y="4658912"/>
                        </a:lnTo>
                        <a:cubicBezTo>
                          <a:pt x="118435" y="4658912"/>
                          <a:pt x="0" y="4540477"/>
                          <a:pt x="0" y="4394379"/>
                        </a:cubicBezTo>
                        <a:lnTo>
                          <a:pt x="0" y="264533"/>
                        </a:lnTo>
                        <a:cubicBezTo>
                          <a:pt x="0" y="118435"/>
                          <a:pt x="118435" y="0"/>
                          <a:pt x="264533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31" name="îṧlîḍê">
                    <a:extLst>
                      <a:ext uri="{FF2B5EF4-FFF2-40B4-BE49-F238E27FC236}">
                        <a16:creationId xmlns:a16="http://schemas.microsoft.com/office/drawing/2014/main" id="{530E636D-C1D1-479D-B728-B6E54134E094}"/>
                      </a:ext>
                    </a:extLst>
                  </p:cNvPr>
                  <p:cNvSpPr/>
                  <p:nvPr/>
                </p:nvSpPr>
                <p:spPr>
                  <a:xfrm>
                    <a:off x="4509683" y="1139528"/>
                    <a:ext cx="2530610" cy="4700016"/>
                  </a:xfrm>
                  <a:custGeom>
                    <a:avLst/>
                    <a:gdLst>
                      <a:gd name="connsiteX0" fmla="*/ 0 w 2530610"/>
                      <a:gd name="connsiteY0" fmla="*/ 0 h 4700016"/>
                      <a:gd name="connsiteX1" fmla="*/ 2263743 w 2530610"/>
                      <a:gd name="connsiteY1" fmla="*/ 0 h 4700016"/>
                      <a:gd name="connsiteX2" fmla="*/ 2530610 w 2530610"/>
                      <a:gd name="connsiteY2" fmla="*/ 266867 h 4700016"/>
                      <a:gd name="connsiteX3" fmla="*/ 2530610 w 2530610"/>
                      <a:gd name="connsiteY3" fmla="*/ 4433149 h 4700016"/>
                      <a:gd name="connsiteX4" fmla="*/ 2263743 w 2530610"/>
                      <a:gd name="connsiteY4" fmla="*/ 4700016 h 4700016"/>
                      <a:gd name="connsiteX5" fmla="*/ 1961175 w 2530610"/>
                      <a:gd name="connsiteY5" fmla="*/ 4700016 h 47000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530610" h="4700016">
                        <a:moveTo>
                          <a:pt x="0" y="0"/>
                        </a:moveTo>
                        <a:lnTo>
                          <a:pt x="2263743" y="0"/>
                        </a:lnTo>
                        <a:cubicBezTo>
                          <a:pt x="2411130" y="0"/>
                          <a:pt x="2530610" y="119480"/>
                          <a:pt x="2530610" y="266867"/>
                        </a:cubicBezTo>
                        <a:lnTo>
                          <a:pt x="2530610" y="4433149"/>
                        </a:lnTo>
                        <a:cubicBezTo>
                          <a:pt x="2530610" y="4580536"/>
                          <a:pt x="2411130" y="4700016"/>
                          <a:pt x="2263743" y="4700016"/>
                        </a:cubicBezTo>
                        <a:lnTo>
                          <a:pt x="1961175" y="4700016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FFFFFF">
                          <a:alpha val="30000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  <p:sp>
              <p:nvSpPr>
                <p:cNvPr id="29" name="îšḻíḋè">
                  <a:extLst>
                    <a:ext uri="{FF2B5EF4-FFF2-40B4-BE49-F238E27FC236}">
                      <a16:creationId xmlns:a16="http://schemas.microsoft.com/office/drawing/2014/main" id="{5826E5EA-E1C7-4A1A-B4B1-D4E7EE4B4D1A}"/>
                    </a:ext>
                  </a:extLst>
                </p:cNvPr>
                <p:cNvSpPr/>
                <p:nvPr/>
              </p:nvSpPr>
              <p:spPr>
                <a:xfrm>
                  <a:off x="3260392" y="1241052"/>
                  <a:ext cx="144016" cy="144016"/>
                </a:xfrm>
                <a:prstGeom prst="ellipse">
                  <a:avLst/>
                </a:prstGeom>
                <a:gradFill flip="none" rotWithShape="1">
                  <a:gsLst>
                    <a:gs pos="17000">
                      <a:schemeClr val="tx1"/>
                    </a:gs>
                    <a:gs pos="34000">
                      <a:srgbClr val="000000">
                        <a:lumMod val="84000"/>
                        <a:lumOff val="16000"/>
                      </a:srgbClr>
                    </a:gs>
                    <a:gs pos="100000">
                      <a:schemeClr val="bg1">
                        <a:lumMod val="50000"/>
                        <a:lumOff val="5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27" name="ïšľîďè">
                <a:extLst>
                  <a:ext uri="{FF2B5EF4-FFF2-40B4-BE49-F238E27FC236}">
                    <a16:creationId xmlns:a16="http://schemas.microsoft.com/office/drawing/2014/main" id="{A3C4A764-A904-4BEB-AB23-B1DE80EACC13}"/>
                  </a:ext>
                </a:extLst>
              </p:cNvPr>
              <p:cNvSpPr/>
              <p:nvPr/>
            </p:nvSpPr>
            <p:spPr>
              <a:xfrm>
                <a:off x="813911" y="2037132"/>
                <a:ext cx="4515875" cy="269981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 w="6350" cap="flat" cmpd="sng" algn="ctr">
                <a:solidFill>
                  <a:schemeClr val="tx1"/>
                </a:solidFill>
                <a:prstDash val="solid"/>
                <a:miter lim="800000"/>
              </a:ln>
              <a:effectLst/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3" name="íṧļíḑé">
              <a:extLst>
                <a:ext uri="{FF2B5EF4-FFF2-40B4-BE49-F238E27FC236}">
                  <a16:creationId xmlns:a16="http://schemas.microsoft.com/office/drawing/2014/main" id="{A1C781BE-8D8D-4CFA-B92B-E331D03289E1}"/>
                </a:ext>
              </a:extLst>
            </p:cNvPr>
            <p:cNvSpPr txBox="1"/>
            <p:nvPr/>
          </p:nvSpPr>
          <p:spPr>
            <a:xfrm>
              <a:off x="7063763" y="3858318"/>
              <a:ext cx="4411167" cy="1550148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系统管理员可以进行</a:t>
              </a:r>
              <a:r>
                <a:rPr lang="zh-CN" altLang="en-US" b="1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用户管理</a:t>
              </a:r>
              <a:r>
                <a:rPr lang="zh-CN" altLang="en-US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、</a:t>
              </a:r>
              <a:r>
                <a:rPr lang="zh-CN" altLang="en-US" b="1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权限分配</a:t>
              </a:r>
              <a:r>
                <a:rPr lang="zh-CN" altLang="en-US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、</a:t>
              </a:r>
              <a:r>
                <a:rPr lang="zh-CN" altLang="en-US" b="1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数据库安全管理</a:t>
              </a:r>
              <a:r>
                <a:rPr lang="zh-CN" altLang="en-US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、</a:t>
              </a:r>
              <a:r>
                <a:rPr lang="zh-CN" altLang="en-US" b="1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备份还原</a:t>
              </a:r>
              <a:r>
                <a:rPr lang="zh-CN" altLang="en-US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等操作。</a:t>
              </a:r>
            </a:p>
          </p:txBody>
        </p:sp>
        <p:sp>
          <p:nvSpPr>
            <p:cNvPr id="24" name="îṡľiḓè">
              <a:extLst>
                <a:ext uri="{FF2B5EF4-FFF2-40B4-BE49-F238E27FC236}">
                  <a16:creationId xmlns:a16="http://schemas.microsoft.com/office/drawing/2014/main" id="{E06ECE3B-FA17-49D3-A96A-7209BA71B79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066862" y="5005346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/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b="1" dirty="0">
                  <a:solidFill>
                    <a:schemeClr val="accent1"/>
                  </a:solidFill>
                </a:rPr>
                <a:t>人员管理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4629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D22CA9B-FD08-460C-A827-705615D93D7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14</a:t>
            </a:r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B8C3640-6BEA-4CF8-B90E-1AAC32F70E5F}"/>
              </a:ext>
            </a:extLst>
          </p:cNvPr>
          <p:cNvSpPr/>
          <p:nvPr/>
        </p:nvSpPr>
        <p:spPr>
          <a:xfrm>
            <a:off x="1263421" y="0"/>
            <a:ext cx="2379659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74BFF45-075B-4491-B139-5D393C8E5C87}"/>
              </a:ext>
            </a:extLst>
          </p:cNvPr>
          <p:cNvSpPr/>
          <p:nvPr/>
        </p:nvSpPr>
        <p:spPr>
          <a:xfrm>
            <a:off x="1271916" y="0"/>
            <a:ext cx="2379659" cy="4091940"/>
          </a:xfrm>
          <a:prstGeom prst="rect">
            <a:avLst/>
          </a:prstGeom>
          <a:solidFill>
            <a:srgbClr val="1078D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63237F2-0660-4F24-BE1D-225A7674B6DA}"/>
              </a:ext>
            </a:extLst>
          </p:cNvPr>
          <p:cNvSpPr/>
          <p:nvPr/>
        </p:nvSpPr>
        <p:spPr>
          <a:xfrm>
            <a:off x="3861910" y="0"/>
            <a:ext cx="237966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96C6BCB-AD3E-4218-AA13-0D8C790A01D3}"/>
              </a:ext>
            </a:extLst>
          </p:cNvPr>
          <p:cNvSpPr/>
          <p:nvPr/>
        </p:nvSpPr>
        <p:spPr>
          <a:xfrm>
            <a:off x="3870403" y="0"/>
            <a:ext cx="2379659" cy="2366010"/>
          </a:xfrm>
          <a:prstGeom prst="rect">
            <a:avLst/>
          </a:prstGeom>
          <a:solidFill>
            <a:srgbClr val="1078D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C6CA841-251D-43E7-99DA-84A258406F93}"/>
              </a:ext>
            </a:extLst>
          </p:cNvPr>
          <p:cNvSpPr txBox="1"/>
          <p:nvPr/>
        </p:nvSpPr>
        <p:spPr>
          <a:xfrm>
            <a:off x="2003003" y="3244334"/>
            <a:ext cx="129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系统特色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D41759F-7AA7-4EF6-A25F-4D5CDCDF389B}"/>
              </a:ext>
            </a:extLst>
          </p:cNvPr>
          <p:cNvSpPr txBox="1"/>
          <p:nvPr/>
        </p:nvSpPr>
        <p:spPr>
          <a:xfrm>
            <a:off x="4498675" y="1827213"/>
            <a:ext cx="1106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功能特色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6151E5F-2795-4F0A-92CC-0ABC700CFFEC}"/>
              </a:ext>
            </a:extLst>
          </p:cNvPr>
          <p:cNvSpPr/>
          <p:nvPr/>
        </p:nvSpPr>
        <p:spPr>
          <a:xfrm>
            <a:off x="6460397" y="-71437"/>
            <a:ext cx="237966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BA61666-6AC4-4B80-A2CD-2197AE65CCFE}"/>
              </a:ext>
            </a:extLst>
          </p:cNvPr>
          <p:cNvSpPr/>
          <p:nvPr/>
        </p:nvSpPr>
        <p:spPr>
          <a:xfrm>
            <a:off x="6460398" y="3336"/>
            <a:ext cx="2379659" cy="3779994"/>
          </a:xfrm>
          <a:prstGeom prst="rect">
            <a:avLst/>
          </a:prstGeom>
          <a:solidFill>
            <a:srgbClr val="1078D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E98FA0A-604C-4CED-8DF0-F74D31369793}"/>
              </a:ext>
            </a:extLst>
          </p:cNvPr>
          <p:cNvSpPr txBox="1"/>
          <p:nvPr/>
        </p:nvSpPr>
        <p:spPr>
          <a:xfrm>
            <a:off x="7238887" y="3244334"/>
            <a:ext cx="1208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工具特色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6EE6F83-4740-4C3B-9E83-B9D4B693456A}"/>
              </a:ext>
            </a:extLst>
          </p:cNvPr>
          <p:cNvSpPr/>
          <p:nvPr/>
        </p:nvSpPr>
        <p:spPr>
          <a:xfrm>
            <a:off x="9088171" y="0"/>
            <a:ext cx="237966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85025F7-C27F-4DC4-AEDF-EEB37ECCE03B}"/>
              </a:ext>
            </a:extLst>
          </p:cNvPr>
          <p:cNvSpPr/>
          <p:nvPr/>
        </p:nvSpPr>
        <p:spPr>
          <a:xfrm>
            <a:off x="9088172" y="-24066"/>
            <a:ext cx="2379659" cy="3069172"/>
          </a:xfrm>
          <a:prstGeom prst="rect">
            <a:avLst/>
          </a:prstGeom>
          <a:solidFill>
            <a:srgbClr val="1078D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1AA7232-C090-4009-838C-13055F4BCDE5}"/>
              </a:ext>
            </a:extLst>
          </p:cNvPr>
          <p:cNvSpPr txBox="1"/>
          <p:nvPr/>
        </p:nvSpPr>
        <p:spPr>
          <a:xfrm>
            <a:off x="10010917" y="2513186"/>
            <a:ext cx="1340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算法优势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0ACDB26-1FCF-468A-855E-D91A96751A28}"/>
              </a:ext>
            </a:extLst>
          </p:cNvPr>
          <p:cNvSpPr txBox="1"/>
          <p:nvPr/>
        </p:nvSpPr>
        <p:spPr>
          <a:xfrm>
            <a:off x="1482237" y="4548422"/>
            <a:ext cx="19590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Thin" panose="020B0200000000000000" pitchFamily="34" charset="-122"/>
                <a:ea typeface="微软雅黑 Light" panose="020B0502040204020203"/>
              </a:rPr>
              <a:t>职达系统用户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Thin" panose="020B0200000000000000" pitchFamily="34" charset="-122"/>
                <a:ea typeface="微软雅黑 Light" panose="020B0502040204020203"/>
              </a:rPr>
              <a:t>角色细分合理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Thin" panose="020B0200000000000000" pitchFamily="34" charset="-122"/>
                <a:ea typeface="微软雅黑 Light" panose="020B0502040204020203"/>
              </a:rPr>
              <a:t>，功能强大，使用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Thin" panose="020B0200000000000000" pitchFamily="34" charset="-122"/>
                <a:ea typeface="微软雅黑 Light" panose="020B0502040204020203"/>
              </a:rPr>
              <a:t>流畅度高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Thin" panose="020B0200000000000000" pitchFamily="34" charset="-122"/>
                <a:ea typeface="微软雅黑 Light" panose="020B0502040204020203"/>
              </a:rPr>
              <a:t>。界面简洁高效、操作简单，用户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Thin" panose="020B0200000000000000" pitchFamily="34" charset="-122"/>
                <a:ea typeface="微软雅黑 Light" panose="020B0502040204020203"/>
              </a:rPr>
              <a:t>舒适度高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E7D7443-1A6D-4A00-ACDB-E3611F3DB9E0}"/>
              </a:ext>
            </a:extLst>
          </p:cNvPr>
          <p:cNvSpPr/>
          <p:nvPr/>
        </p:nvSpPr>
        <p:spPr>
          <a:xfrm>
            <a:off x="9438357" y="3605691"/>
            <a:ext cx="179592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系统根据数据分析，以建立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个模块算法模型构成核心功能框架：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数据解析规则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、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爬虫算法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、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求职者画像算法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、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人岗匹配算法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、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Content-based Recommendations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和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神经网络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相结合的个人竞争力分析算法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ea typeface="微软雅黑 Light" panose="020B0502040204020203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F72DCD2-258B-4AEE-8496-E32A7999DE47}"/>
              </a:ext>
            </a:extLst>
          </p:cNvPr>
          <p:cNvSpPr/>
          <p:nvPr/>
        </p:nvSpPr>
        <p:spPr>
          <a:xfrm>
            <a:off x="4079761" y="2912361"/>
            <a:ext cx="1926308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系统集合了</a:t>
            </a:r>
            <a:r>
              <a:rPr lang="zh-CN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各大招聘网站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全面</a:t>
            </a:r>
            <a:r>
              <a:rPr lang="zh-CN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岗位信息数据</a:t>
            </a:r>
            <a:r>
              <a:rPr lang="zh-CN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，信息综合全面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。根据画像信息，为用户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推荐合适岗位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后，</a:t>
            </a:r>
            <a:r>
              <a:rPr lang="zh-CN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用户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还</a:t>
            </a:r>
            <a:r>
              <a:rPr lang="zh-CN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能</a:t>
            </a:r>
            <a:r>
              <a:rPr lang="zh-CN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查看岗位来源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，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岗位详细分析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、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职业详细指导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，帮助用户全方位解决各种疑难杂症。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ea typeface="微软雅黑 Light" panose="020B0502040204020203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E3186F6-563D-4A0F-B2C5-418E24A140BB}"/>
              </a:ext>
            </a:extLst>
          </p:cNvPr>
          <p:cNvSpPr/>
          <p:nvPr/>
        </p:nvSpPr>
        <p:spPr>
          <a:xfrm>
            <a:off x="6735778" y="4275956"/>
            <a:ext cx="182889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系统包含多个为用户带来操作便宜的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小功能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，为用户提供最贴心的服务：</a:t>
            </a:r>
            <a:r>
              <a:rPr lang="zh-CN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用户标签自动识别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、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新岗位信</a:t>
            </a:r>
            <a:r>
              <a:rPr lang="zh-CN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息及时通知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、多份简历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一键投递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、</a:t>
            </a:r>
            <a:r>
              <a:rPr lang="zh-CN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分析报告</a:t>
            </a:r>
            <a:r>
              <a:rPr lang="zh-CN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在线保存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、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社区交流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分享</a:t>
            </a:r>
            <a:r>
              <a:rPr lang="zh-CN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求职经验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 Light" panose="020B0502040204020203"/>
              </a:rPr>
              <a:t>。</a:t>
            </a:r>
            <a:endParaRPr lang="zh-CN" altLang="zh-CN" sz="1400" dirty="0">
              <a:solidFill>
                <a:schemeClr val="tx1">
                  <a:lumMod val="75000"/>
                  <a:lumOff val="25000"/>
                </a:schemeClr>
              </a:solidFill>
              <a:ea typeface="微软雅黑 Light" panose="020B0502040204020203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F236D56-67BB-4D98-A859-58618902DE26}"/>
              </a:ext>
            </a:extLst>
          </p:cNvPr>
          <p:cNvSpPr txBox="1"/>
          <p:nvPr/>
        </p:nvSpPr>
        <p:spPr>
          <a:xfrm>
            <a:off x="446027" y="272476"/>
            <a:ext cx="615553" cy="247608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0" b="1" dirty="0">
                <a:solidFill>
                  <a:srgbClr val="1078DB"/>
                </a:solidFill>
                <a:latin typeface="Noto Sans S Chinese DemiLight" panose="020B0400000000000000" pitchFamily="34" charset="-122"/>
                <a:ea typeface="微软雅黑 Light" panose="020B0502040204020203"/>
              </a:rPr>
              <a:t>创新优势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A59065E-9011-4B79-8E42-A7EDE491B3A3}"/>
              </a:ext>
            </a:extLst>
          </p:cNvPr>
          <p:cNvSpPr txBox="1"/>
          <p:nvPr/>
        </p:nvSpPr>
        <p:spPr>
          <a:xfrm>
            <a:off x="1354492" y="3045106"/>
            <a:ext cx="831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F4A346C-F720-4C85-9102-550F32839809}"/>
              </a:ext>
            </a:extLst>
          </p:cNvPr>
          <p:cNvSpPr txBox="1"/>
          <p:nvPr/>
        </p:nvSpPr>
        <p:spPr>
          <a:xfrm>
            <a:off x="3898352" y="1623767"/>
            <a:ext cx="831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A19D654-AA4A-4E38-A6C3-B2D718A2EF9F}"/>
              </a:ext>
            </a:extLst>
          </p:cNvPr>
          <p:cNvSpPr txBox="1"/>
          <p:nvPr/>
        </p:nvSpPr>
        <p:spPr>
          <a:xfrm>
            <a:off x="6615727" y="3046088"/>
            <a:ext cx="836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84B18BE-39C0-4B09-896E-387C30EB8538}"/>
              </a:ext>
            </a:extLst>
          </p:cNvPr>
          <p:cNvSpPr txBox="1"/>
          <p:nvPr/>
        </p:nvSpPr>
        <p:spPr>
          <a:xfrm>
            <a:off x="9282480" y="2342519"/>
            <a:ext cx="831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04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0775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792FFDE-4325-43CE-B908-C1CE8A00FD13}"/>
              </a:ext>
            </a:extLst>
          </p:cNvPr>
          <p:cNvSpPr txBox="1"/>
          <p:nvPr/>
        </p:nvSpPr>
        <p:spPr>
          <a:xfrm>
            <a:off x="803275" y="540523"/>
            <a:ext cx="41160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工作计划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2056FD1-5866-490F-B3A8-C1C7430159C9}"/>
              </a:ext>
            </a:extLst>
          </p:cNvPr>
          <p:cNvSpPr txBox="1"/>
          <p:nvPr/>
        </p:nvSpPr>
        <p:spPr>
          <a:xfrm>
            <a:off x="2233982" y="1586923"/>
            <a:ext cx="3348003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altLang="zh-CN" b="1" dirty="0">
              <a:latin typeface="微软雅黑 Light" panose="020B0502040204020203"/>
              <a:ea typeface="微软雅黑 Light" panose="020B0502040204020203"/>
            </a:endParaRPr>
          </a:p>
          <a:p>
            <a:r>
              <a:rPr lang="zh-CN" altLang="en-US" b="1" dirty="0">
                <a:latin typeface="微软雅黑 Light" panose="020B0502040204020203"/>
                <a:ea typeface="微软雅黑 Light" panose="020B0502040204020203"/>
              </a:rPr>
              <a:t>针对</a:t>
            </a:r>
            <a:r>
              <a:rPr lang="en-US" altLang="zh-CN" b="1" dirty="0">
                <a:latin typeface="微软雅黑 Light" panose="020B0502040204020203"/>
                <a:ea typeface="微软雅黑 Light" panose="020B0502040204020203"/>
              </a:rPr>
              <a:t>HR</a:t>
            </a:r>
            <a:r>
              <a:rPr lang="zh-CN" altLang="en-US" b="1" dirty="0">
                <a:latin typeface="微软雅黑 Light" panose="020B0502040204020203"/>
                <a:ea typeface="微软雅黑 Light" panose="020B0502040204020203"/>
              </a:rPr>
              <a:t>：</a:t>
            </a: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职达将初步完善简历批量上传，岗位设置，候选人智能推荐</a:t>
            </a:r>
            <a:r>
              <a:rPr lang="en-US" altLang="zh-CN" dirty="0">
                <a:latin typeface="微软雅黑 Light" panose="020B0502040204020203"/>
                <a:ea typeface="微软雅黑 Light" panose="020B0502040204020203"/>
              </a:rPr>
              <a:t>,</a:t>
            </a: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提高招聘效率！</a:t>
            </a:r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  <a:p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EFE2E60-6A9A-4F57-B6BB-3B682A57D509}"/>
              </a:ext>
            </a:extLst>
          </p:cNvPr>
          <p:cNvSpPr txBox="1"/>
          <p:nvPr/>
        </p:nvSpPr>
        <p:spPr>
          <a:xfrm>
            <a:off x="7121729" y="4504922"/>
            <a:ext cx="3807317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altLang="zh-CN" b="1" dirty="0">
              <a:latin typeface="微软雅黑 Light" panose="020B0502040204020203"/>
              <a:ea typeface="微软雅黑 Light" panose="020B0502040204020203"/>
            </a:endParaRPr>
          </a:p>
          <a:p>
            <a:r>
              <a:rPr lang="zh-CN" altLang="en-US" b="1" dirty="0">
                <a:latin typeface="微软雅黑 Light" panose="020B0502040204020203"/>
                <a:ea typeface="微软雅黑 Light" panose="020B0502040204020203"/>
              </a:rPr>
              <a:t>针对移动端：</a:t>
            </a: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职达将开发移动端，实现强大</a:t>
            </a:r>
            <a:r>
              <a:rPr lang="en-US" altLang="zh-CN" dirty="0">
                <a:latin typeface="微软雅黑 Light" panose="020B0502040204020203"/>
                <a:ea typeface="微软雅黑 Light" panose="020B0502040204020203"/>
              </a:rPr>
              <a:t>PC</a:t>
            </a: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端、便捷移动端双向并行，让用户随时随地，触碰机遇</a:t>
            </a:r>
            <a:r>
              <a:rPr lang="zh-CN" altLang="en-US" dirty="0">
                <a:ea typeface="微软雅黑 Light" panose="020B0502040204020203"/>
              </a:rPr>
              <a:t>。</a:t>
            </a:r>
            <a:endParaRPr lang="en-US" altLang="zh-CN" dirty="0">
              <a:ea typeface="微软雅黑 Light" panose="020B0502040204020203"/>
            </a:endParaRPr>
          </a:p>
          <a:p>
            <a:endParaRPr lang="en-US" altLang="zh-CN" dirty="0">
              <a:ea typeface="微软雅黑 Light" panose="020B0502040204020203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FD2F6C03-3884-4D53-8258-FCDE3CE86F8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8" t="8519" r="26710"/>
          <a:stretch/>
        </p:blipFill>
        <p:spPr>
          <a:xfrm>
            <a:off x="2045734" y="2616998"/>
            <a:ext cx="4505378" cy="4699179"/>
          </a:xfrm>
          <a:prstGeom prst="rect">
            <a:avLst/>
          </a:prstGeom>
        </p:spPr>
      </p:pic>
      <p:pic>
        <p:nvPicPr>
          <p:cNvPr id="23" name="内容占位符 22">
            <a:extLst>
              <a:ext uri="{FF2B5EF4-FFF2-40B4-BE49-F238E27FC236}">
                <a16:creationId xmlns:a16="http://schemas.microsoft.com/office/drawing/2014/main" id="{087AF39D-6C2D-47BB-A975-A4C54A6B926B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6772" y="6386733"/>
            <a:ext cx="458787" cy="239117"/>
          </a:xfr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581727E9-E8CC-4A49-8363-D17DAB7D085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610" y="599260"/>
            <a:ext cx="5561556" cy="28986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57462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0210A07-F250-4288-8357-888D233B738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16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F79ACE8-D1C5-4A0A-AFB0-50A2BC5511EB}"/>
              </a:ext>
            </a:extLst>
          </p:cNvPr>
          <p:cNvSpPr txBox="1"/>
          <p:nvPr/>
        </p:nvSpPr>
        <p:spPr>
          <a:xfrm>
            <a:off x="753913" y="552586"/>
            <a:ext cx="41160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扁平化人员组织框架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4C0FF36-9A00-40F9-83E1-CC6B77686BB6}"/>
              </a:ext>
            </a:extLst>
          </p:cNvPr>
          <p:cNvSpPr txBox="1"/>
          <p:nvPr/>
        </p:nvSpPr>
        <p:spPr>
          <a:xfrm>
            <a:off x="753913" y="1348192"/>
            <a:ext cx="3959030" cy="1200329"/>
          </a:xfrm>
          <a:prstGeom prst="rect">
            <a:avLst/>
          </a:prstGeom>
          <a:noFill/>
          <a:ln>
            <a:noFill/>
            <a:prstDash val="dash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endParaRPr lang="en-US" altLang="zh-CN" dirty="0">
              <a:latin typeface="微软雅黑 Light" panose="020B0502040204020203" pitchFamily="34" charset="-122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  <a:p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职达采用高效的</a:t>
            </a:r>
            <a:r>
              <a:rPr lang="zh-CN" altLang="en-US" b="1" dirty="0"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扁平化组织管理结构</a:t>
            </a:r>
            <a:r>
              <a: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，分工明确，团队合作配合默契。</a:t>
            </a:r>
          </a:p>
          <a:p>
            <a:endParaRPr lang="en-US" altLang="zh-CN" dirty="0"/>
          </a:p>
        </p:txBody>
      </p:sp>
      <p:grpSp>
        <p:nvGrpSpPr>
          <p:cNvPr id="135" name="a4fa1b00-65d9-4d10-b72d-71a11f00dc4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3721065" y="1948357"/>
            <a:ext cx="8328832" cy="3678130"/>
            <a:chOff x="803305" y="1130730"/>
            <a:chExt cx="10669560" cy="4711827"/>
          </a:xfrm>
        </p:grpSpPr>
        <p:grpSp>
          <p:nvGrpSpPr>
            <p:cNvPr id="136" name="îSḻïḑè"/>
            <p:cNvGrpSpPr/>
            <p:nvPr/>
          </p:nvGrpSpPr>
          <p:grpSpPr>
            <a:xfrm>
              <a:off x="2073939" y="1130730"/>
              <a:ext cx="8046653" cy="3606716"/>
              <a:chOff x="2070684" y="1271048"/>
              <a:chExt cx="8046653" cy="3606716"/>
            </a:xfrm>
          </p:grpSpPr>
          <p:sp>
            <p:nvSpPr>
              <p:cNvPr id="149" name="ïṡḷíḓe"/>
              <p:cNvSpPr/>
              <p:nvPr/>
            </p:nvSpPr>
            <p:spPr bwMode="auto">
              <a:xfrm>
                <a:off x="6045992" y="2396681"/>
                <a:ext cx="86670" cy="460501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grpSp>
            <p:nvGrpSpPr>
              <p:cNvPr id="150" name="îṩliḓé"/>
              <p:cNvGrpSpPr/>
              <p:nvPr/>
            </p:nvGrpSpPr>
            <p:grpSpPr>
              <a:xfrm>
                <a:off x="5723764" y="1271048"/>
                <a:ext cx="731125" cy="1154041"/>
                <a:chOff x="4311133" y="1180321"/>
                <a:chExt cx="521734" cy="823529"/>
              </a:xfrm>
            </p:grpSpPr>
            <p:grpSp>
              <p:nvGrpSpPr>
                <p:cNvPr id="190" name="iSľïḋè"/>
                <p:cNvGrpSpPr/>
                <p:nvPr/>
              </p:nvGrpSpPr>
              <p:grpSpPr>
                <a:xfrm rot="16200000">
                  <a:off x="4243940" y="1247514"/>
                  <a:ext cx="656120" cy="521734"/>
                  <a:chOff x="3496126" y="1826578"/>
                  <a:chExt cx="799361" cy="635636"/>
                </a:xfrm>
              </p:grpSpPr>
              <p:sp>
                <p:nvSpPr>
                  <p:cNvPr id="192" name="íṩlïḑê"/>
                  <p:cNvSpPr>
                    <a:spLocks/>
                  </p:cNvSpPr>
                  <p:nvPr/>
                </p:nvSpPr>
                <p:spPr bwMode="auto">
                  <a:xfrm>
                    <a:off x="3496126" y="1826578"/>
                    <a:ext cx="799361" cy="635636"/>
                  </a:xfrm>
                  <a:custGeom>
                    <a:avLst/>
                    <a:gdLst/>
                    <a:ahLst/>
                    <a:cxnLst>
                      <a:cxn ang="0">
                        <a:pos x="180" y="64"/>
                      </a:cxn>
                      <a:cxn ang="0">
                        <a:pos x="180" y="64"/>
                      </a:cxn>
                      <a:cxn ang="0">
                        <a:pos x="178" y="66"/>
                      </a:cxn>
                      <a:cxn ang="0">
                        <a:pos x="0" y="222"/>
                      </a:cxn>
                      <a:cxn ang="0">
                        <a:pos x="178" y="378"/>
                      </a:cxn>
                      <a:cxn ang="0">
                        <a:pos x="180" y="381"/>
                      </a:cxn>
                      <a:cxn ang="0">
                        <a:pos x="180" y="381"/>
                      </a:cxn>
                      <a:cxn ang="0">
                        <a:pos x="336" y="444"/>
                      </a:cxn>
                      <a:cxn ang="0">
                        <a:pos x="558" y="222"/>
                      </a:cxn>
                      <a:cxn ang="0">
                        <a:pos x="336" y="0"/>
                      </a:cxn>
                      <a:cxn ang="0">
                        <a:pos x="180" y="64"/>
                      </a:cxn>
                    </a:cxnLst>
                    <a:rect l="0" t="0" r="r" b="b"/>
                    <a:pathLst>
                      <a:path w="558" h="444">
                        <a:moveTo>
                          <a:pt x="180" y="64"/>
                        </a:moveTo>
                        <a:cubicBezTo>
                          <a:pt x="180" y="64"/>
                          <a:pt x="180" y="64"/>
                          <a:pt x="180" y="64"/>
                        </a:cubicBezTo>
                        <a:cubicBezTo>
                          <a:pt x="180" y="64"/>
                          <a:pt x="179" y="65"/>
                          <a:pt x="178" y="66"/>
                        </a:cubicBezTo>
                        <a:cubicBezTo>
                          <a:pt x="77" y="163"/>
                          <a:pt x="0" y="222"/>
                          <a:pt x="0" y="222"/>
                        </a:cubicBezTo>
                        <a:cubicBezTo>
                          <a:pt x="0" y="222"/>
                          <a:pt x="73" y="273"/>
                          <a:pt x="178" y="378"/>
                        </a:cubicBezTo>
                        <a:cubicBezTo>
                          <a:pt x="179" y="379"/>
                          <a:pt x="180" y="381"/>
                          <a:pt x="180" y="381"/>
                        </a:cubicBezTo>
                        <a:cubicBezTo>
                          <a:pt x="180" y="381"/>
                          <a:pt x="180" y="381"/>
                          <a:pt x="180" y="381"/>
                        </a:cubicBezTo>
                        <a:cubicBezTo>
                          <a:pt x="220" y="420"/>
                          <a:pt x="275" y="444"/>
                          <a:pt x="336" y="444"/>
                        </a:cubicBezTo>
                        <a:cubicBezTo>
                          <a:pt x="458" y="444"/>
                          <a:pt x="558" y="345"/>
                          <a:pt x="558" y="222"/>
                        </a:cubicBezTo>
                        <a:cubicBezTo>
                          <a:pt x="558" y="99"/>
                          <a:pt x="458" y="0"/>
                          <a:pt x="336" y="0"/>
                        </a:cubicBezTo>
                        <a:cubicBezTo>
                          <a:pt x="275" y="0"/>
                          <a:pt x="220" y="24"/>
                          <a:pt x="180" y="6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/>
                  </a:p>
                </p:txBody>
              </p:sp>
              <p:sp>
                <p:nvSpPr>
                  <p:cNvPr id="193" name="íśľíḍê"/>
                  <p:cNvSpPr>
                    <a:spLocks/>
                  </p:cNvSpPr>
                  <p:nvPr/>
                </p:nvSpPr>
                <p:spPr bwMode="auto">
                  <a:xfrm>
                    <a:off x="3703964" y="1872618"/>
                    <a:ext cx="543558" cy="543558"/>
                  </a:xfrm>
                  <a:prstGeom prst="ellipse">
                    <a:avLst/>
                  </a:prstGeom>
                  <a:solidFill>
                    <a:schemeClr val="accent1">
                      <a:lumMod val="75000"/>
                    </a:schemeClr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/>
                  </a:p>
                </p:txBody>
              </p:sp>
              <p:sp>
                <p:nvSpPr>
                  <p:cNvPr id="194" name="íṩḻiḑê"/>
                  <p:cNvSpPr>
                    <a:spLocks/>
                  </p:cNvSpPr>
                  <p:nvPr/>
                </p:nvSpPr>
                <p:spPr bwMode="auto">
                  <a:xfrm>
                    <a:off x="3751418" y="1920072"/>
                    <a:ext cx="448650" cy="448650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noFill/>
                    <a:round/>
                    <a:headEnd/>
                    <a:tailEnd/>
                  </a:ln>
                </p:spPr>
                <p:txBody>
                  <a:bodyPr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/>
                  </a:p>
                </p:txBody>
              </p:sp>
            </p:grpSp>
            <p:sp>
              <p:nvSpPr>
                <p:cNvPr id="191" name="î$ḷiďè"/>
                <p:cNvSpPr/>
                <p:nvPr/>
              </p:nvSpPr>
              <p:spPr bwMode="auto">
                <a:xfrm>
                  <a:off x="4495800" y="1851450"/>
                  <a:ext cx="152400" cy="152400"/>
                </a:xfrm>
                <a:prstGeom prst="ellipse">
                  <a:avLst/>
                </a:prstGeom>
                <a:solidFill>
                  <a:schemeClr val="accent1"/>
                </a:solidFill>
                <a:ln w="19050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sp>
            <p:nvSpPr>
              <p:cNvPr id="151" name="íṧľidê"/>
              <p:cNvSpPr/>
              <p:nvPr/>
            </p:nvSpPr>
            <p:spPr bwMode="auto">
              <a:xfrm rot="5400000">
                <a:off x="7569511" y="1322759"/>
                <a:ext cx="933368" cy="3882976"/>
              </a:xfrm>
              <a:prstGeom prst="bentArrow">
                <a:avLst>
                  <a:gd name="adj1" fmla="val 6416"/>
                  <a:gd name="adj2" fmla="val 25000"/>
                  <a:gd name="adj3" fmla="val 0"/>
                  <a:gd name="adj4" fmla="val 43750"/>
                </a:avLst>
              </a:prstGeom>
              <a:solidFill>
                <a:schemeClr val="bg1">
                  <a:lumMod val="6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52" name="íŝļîdé"/>
              <p:cNvSpPr/>
              <p:nvPr/>
            </p:nvSpPr>
            <p:spPr bwMode="auto">
              <a:xfrm rot="5400000">
                <a:off x="6616829" y="2300970"/>
                <a:ext cx="933368" cy="1926552"/>
              </a:xfrm>
              <a:prstGeom prst="bentArrow">
                <a:avLst>
                  <a:gd name="adj1" fmla="val 6416"/>
                  <a:gd name="adj2" fmla="val 25000"/>
                  <a:gd name="adj3" fmla="val 0"/>
                  <a:gd name="adj4" fmla="val 43750"/>
                </a:avLst>
              </a:prstGeom>
              <a:solidFill>
                <a:schemeClr val="bg1">
                  <a:lumMod val="6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53" name="íṥļiḍê"/>
              <p:cNvSpPr/>
              <p:nvPr/>
            </p:nvSpPr>
            <p:spPr bwMode="auto">
              <a:xfrm rot="16200000" flipH="1">
                <a:off x="3675772" y="1322759"/>
                <a:ext cx="933368" cy="3882976"/>
              </a:xfrm>
              <a:prstGeom prst="bentArrow">
                <a:avLst>
                  <a:gd name="adj1" fmla="val 6416"/>
                  <a:gd name="adj2" fmla="val 25000"/>
                  <a:gd name="adj3" fmla="val 0"/>
                  <a:gd name="adj4" fmla="val 43750"/>
                </a:avLst>
              </a:prstGeom>
              <a:solidFill>
                <a:schemeClr val="bg1">
                  <a:lumMod val="6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54" name="îṣḻïde"/>
              <p:cNvSpPr/>
              <p:nvPr/>
            </p:nvSpPr>
            <p:spPr bwMode="auto">
              <a:xfrm rot="16200000" flipH="1">
                <a:off x="4668919" y="2300970"/>
                <a:ext cx="933368" cy="1926552"/>
              </a:xfrm>
              <a:prstGeom prst="bentArrow">
                <a:avLst>
                  <a:gd name="adj1" fmla="val 6416"/>
                  <a:gd name="adj2" fmla="val 25000"/>
                  <a:gd name="adj3" fmla="val 0"/>
                  <a:gd name="adj4" fmla="val 43750"/>
                </a:avLst>
              </a:prstGeom>
              <a:solidFill>
                <a:schemeClr val="bg1">
                  <a:lumMod val="6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55" name="isļïḍê"/>
              <p:cNvSpPr>
                <a:spLocks/>
              </p:cNvSpPr>
              <p:nvPr/>
            </p:nvSpPr>
            <p:spPr bwMode="auto">
              <a:xfrm>
                <a:off x="5912638" y="1459446"/>
                <a:ext cx="353375" cy="318660"/>
              </a:xfrm>
              <a:custGeom>
                <a:avLst/>
                <a:gdLst>
                  <a:gd name="connsiteX0" fmla="*/ 521432 w 608344"/>
                  <a:gd name="connsiteY0" fmla="*/ 370453 h 548582"/>
                  <a:gd name="connsiteX1" fmla="*/ 465737 w 608344"/>
                  <a:gd name="connsiteY1" fmla="*/ 425787 h 548582"/>
                  <a:gd name="connsiteX2" fmla="*/ 442491 w 608344"/>
                  <a:gd name="connsiteY2" fmla="*/ 402479 h 548582"/>
                  <a:gd name="connsiteX3" fmla="*/ 418201 w 608344"/>
                  <a:gd name="connsiteY3" fmla="*/ 426545 h 548582"/>
                  <a:gd name="connsiteX4" fmla="*/ 441447 w 608344"/>
                  <a:gd name="connsiteY4" fmla="*/ 449948 h 548582"/>
                  <a:gd name="connsiteX5" fmla="*/ 465642 w 608344"/>
                  <a:gd name="connsiteY5" fmla="*/ 474204 h 548582"/>
                  <a:gd name="connsiteX6" fmla="*/ 489932 w 608344"/>
                  <a:gd name="connsiteY6" fmla="*/ 450043 h 548582"/>
                  <a:gd name="connsiteX7" fmla="*/ 545532 w 608344"/>
                  <a:gd name="connsiteY7" fmla="*/ 394709 h 548582"/>
                  <a:gd name="connsiteX8" fmla="*/ 481962 w 608344"/>
                  <a:gd name="connsiteY8" fmla="*/ 296170 h 548582"/>
                  <a:gd name="connsiteX9" fmla="*/ 608344 w 608344"/>
                  <a:gd name="connsiteY9" fmla="*/ 422376 h 548582"/>
                  <a:gd name="connsiteX10" fmla="*/ 481962 w 608344"/>
                  <a:gd name="connsiteY10" fmla="*/ 548582 h 548582"/>
                  <a:gd name="connsiteX11" fmla="*/ 355579 w 608344"/>
                  <a:gd name="connsiteY11" fmla="*/ 422376 h 548582"/>
                  <a:gd name="connsiteX12" fmla="*/ 481962 w 608344"/>
                  <a:gd name="connsiteY12" fmla="*/ 296170 h 548582"/>
                  <a:gd name="connsiteX13" fmla="*/ 255835 w 608344"/>
                  <a:gd name="connsiteY13" fmla="*/ 446 h 548582"/>
                  <a:gd name="connsiteX14" fmla="*/ 317801 w 608344"/>
                  <a:gd name="connsiteY14" fmla="*/ 13616 h 548582"/>
                  <a:gd name="connsiteX15" fmla="*/ 348072 w 608344"/>
                  <a:gd name="connsiteY15" fmla="*/ 41661 h 548582"/>
                  <a:gd name="connsiteX16" fmla="*/ 381190 w 608344"/>
                  <a:gd name="connsiteY16" fmla="*/ 146831 h 548582"/>
                  <a:gd name="connsiteX17" fmla="*/ 378913 w 608344"/>
                  <a:gd name="connsiteY17" fmla="*/ 156211 h 548582"/>
                  <a:gd name="connsiteX18" fmla="*/ 387833 w 608344"/>
                  <a:gd name="connsiteY18" fmla="*/ 200458 h 548582"/>
                  <a:gd name="connsiteX19" fmla="*/ 366387 w 608344"/>
                  <a:gd name="connsiteY19" fmla="*/ 237694 h 548582"/>
                  <a:gd name="connsiteX20" fmla="*/ 351393 w 608344"/>
                  <a:gd name="connsiteY20" fmla="*/ 278720 h 548582"/>
                  <a:gd name="connsiteX21" fmla="*/ 351393 w 608344"/>
                  <a:gd name="connsiteY21" fmla="*/ 322873 h 548582"/>
                  <a:gd name="connsiteX22" fmla="*/ 317611 w 608344"/>
                  <a:gd name="connsiteY22" fmla="*/ 422358 h 548582"/>
                  <a:gd name="connsiteX23" fmla="*/ 376635 w 608344"/>
                  <a:gd name="connsiteY23" fmla="*/ 548088 h 548582"/>
                  <a:gd name="connsiteX24" fmla="*/ 26855 w 608344"/>
                  <a:gd name="connsiteY24" fmla="*/ 548088 h 548582"/>
                  <a:gd name="connsiteX25" fmla="*/ 0 w 608344"/>
                  <a:gd name="connsiteY25" fmla="*/ 521274 h 548582"/>
                  <a:gd name="connsiteX26" fmla="*/ 0 w 608344"/>
                  <a:gd name="connsiteY26" fmla="*/ 473806 h 548582"/>
                  <a:gd name="connsiteX27" fmla="*/ 19453 w 608344"/>
                  <a:gd name="connsiteY27" fmla="*/ 432969 h 548582"/>
                  <a:gd name="connsiteX28" fmla="*/ 173751 w 608344"/>
                  <a:gd name="connsiteY28" fmla="*/ 334242 h 548582"/>
                  <a:gd name="connsiteX29" fmla="*/ 176408 w 608344"/>
                  <a:gd name="connsiteY29" fmla="*/ 329884 h 548582"/>
                  <a:gd name="connsiteX30" fmla="*/ 176408 w 608344"/>
                  <a:gd name="connsiteY30" fmla="*/ 278720 h 548582"/>
                  <a:gd name="connsiteX31" fmla="*/ 161320 w 608344"/>
                  <a:gd name="connsiteY31" fmla="*/ 237694 h 548582"/>
                  <a:gd name="connsiteX32" fmla="*/ 139969 w 608344"/>
                  <a:gd name="connsiteY32" fmla="*/ 200458 h 548582"/>
                  <a:gd name="connsiteX33" fmla="*/ 148320 w 608344"/>
                  <a:gd name="connsiteY33" fmla="*/ 156211 h 548582"/>
                  <a:gd name="connsiteX34" fmla="*/ 146042 w 608344"/>
                  <a:gd name="connsiteY34" fmla="*/ 146736 h 548582"/>
                  <a:gd name="connsiteX35" fmla="*/ 145758 w 608344"/>
                  <a:gd name="connsiteY35" fmla="*/ 95099 h 548582"/>
                  <a:gd name="connsiteX36" fmla="*/ 176029 w 608344"/>
                  <a:gd name="connsiteY36" fmla="*/ 42135 h 548582"/>
                  <a:gd name="connsiteX37" fmla="*/ 203928 w 608344"/>
                  <a:gd name="connsiteY37" fmla="*/ 19017 h 548582"/>
                  <a:gd name="connsiteX38" fmla="*/ 231162 w 608344"/>
                  <a:gd name="connsiteY38" fmla="*/ 5089 h 548582"/>
                  <a:gd name="connsiteX39" fmla="*/ 255835 w 608344"/>
                  <a:gd name="connsiteY39" fmla="*/ 446 h 54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08344" h="548582">
                    <a:moveTo>
                      <a:pt x="521432" y="370453"/>
                    </a:moveTo>
                    <a:lnTo>
                      <a:pt x="465737" y="425787"/>
                    </a:lnTo>
                    <a:lnTo>
                      <a:pt x="442491" y="402479"/>
                    </a:lnTo>
                    <a:lnTo>
                      <a:pt x="418201" y="426545"/>
                    </a:lnTo>
                    <a:lnTo>
                      <a:pt x="441447" y="449948"/>
                    </a:lnTo>
                    <a:lnTo>
                      <a:pt x="465642" y="474204"/>
                    </a:lnTo>
                    <a:lnTo>
                      <a:pt x="489932" y="450043"/>
                    </a:lnTo>
                    <a:lnTo>
                      <a:pt x="545532" y="394709"/>
                    </a:lnTo>
                    <a:close/>
                    <a:moveTo>
                      <a:pt x="481962" y="296170"/>
                    </a:moveTo>
                    <a:cubicBezTo>
                      <a:pt x="551795" y="296170"/>
                      <a:pt x="608344" y="352641"/>
                      <a:pt x="608344" y="422376"/>
                    </a:cubicBezTo>
                    <a:cubicBezTo>
                      <a:pt x="608344" y="492111"/>
                      <a:pt x="551795" y="548582"/>
                      <a:pt x="481962" y="548582"/>
                    </a:cubicBezTo>
                    <a:cubicBezTo>
                      <a:pt x="412129" y="548582"/>
                      <a:pt x="355579" y="492111"/>
                      <a:pt x="355579" y="422376"/>
                    </a:cubicBezTo>
                    <a:cubicBezTo>
                      <a:pt x="355579" y="352641"/>
                      <a:pt x="412129" y="296170"/>
                      <a:pt x="481962" y="296170"/>
                    </a:cubicBezTo>
                    <a:close/>
                    <a:moveTo>
                      <a:pt x="255835" y="446"/>
                    </a:moveTo>
                    <a:cubicBezTo>
                      <a:pt x="282785" y="-1828"/>
                      <a:pt x="303187" y="4899"/>
                      <a:pt x="317801" y="13616"/>
                    </a:cubicBezTo>
                    <a:cubicBezTo>
                      <a:pt x="339721" y="25744"/>
                      <a:pt x="348072" y="41661"/>
                      <a:pt x="348072" y="41661"/>
                    </a:cubicBezTo>
                    <a:cubicBezTo>
                      <a:pt x="348072" y="41661"/>
                      <a:pt x="398176" y="45167"/>
                      <a:pt x="381190" y="146831"/>
                    </a:cubicBezTo>
                    <a:cubicBezTo>
                      <a:pt x="380621" y="149863"/>
                      <a:pt x="379862" y="153085"/>
                      <a:pt x="378913" y="156211"/>
                    </a:cubicBezTo>
                    <a:cubicBezTo>
                      <a:pt x="388592" y="156211"/>
                      <a:pt x="398271" y="163507"/>
                      <a:pt x="387833" y="200458"/>
                    </a:cubicBezTo>
                    <a:cubicBezTo>
                      <a:pt x="379672" y="229262"/>
                      <a:pt x="372080" y="237221"/>
                      <a:pt x="366387" y="237694"/>
                    </a:cubicBezTo>
                    <a:cubicBezTo>
                      <a:pt x="364394" y="250675"/>
                      <a:pt x="359175" y="265076"/>
                      <a:pt x="351393" y="278720"/>
                    </a:cubicBezTo>
                    <a:lnTo>
                      <a:pt x="351393" y="322873"/>
                    </a:lnTo>
                    <a:cubicBezTo>
                      <a:pt x="330232" y="350539"/>
                      <a:pt x="317611" y="385027"/>
                      <a:pt x="317611" y="422358"/>
                    </a:cubicBezTo>
                    <a:cubicBezTo>
                      <a:pt x="317611" y="472764"/>
                      <a:pt x="340480" y="518053"/>
                      <a:pt x="376635" y="548088"/>
                    </a:cubicBezTo>
                    <a:lnTo>
                      <a:pt x="26855" y="548088"/>
                    </a:lnTo>
                    <a:cubicBezTo>
                      <a:pt x="12052" y="548088"/>
                      <a:pt x="0" y="536055"/>
                      <a:pt x="0" y="521274"/>
                    </a:cubicBezTo>
                    <a:lnTo>
                      <a:pt x="0" y="473806"/>
                    </a:lnTo>
                    <a:cubicBezTo>
                      <a:pt x="0" y="457983"/>
                      <a:pt x="7212" y="443013"/>
                      <a:pt x="19453" y="432969"/>
                    </a:cubicBezTo>
                    <a:cubicBezTo>
                      <a:pt x="86638" y="377921"/>
                      <a:pt x="159043" y="341443"/>
                      <a:pt x="173751" y="334242"/>
                    </a:cubicBezTo>
                    <a:cubicBezTo>
                      <a:pt x="175365" y="333484"/>
                      <a:pt x="176408" y="331779"/>
                      <a:pt x="176408" y="329884"/>
                    </a:cubicBezTo>
                    <a:lnTo>
                      <a:pt x="176408" y="278720"/>
                    </a:lnTo>
                    <a:cubicBezTo>
                      <a:pt x="168437" y="265076"/>
                      <a:pt x="163313" y="250675"/>
                      <a:pt x="161320" y="237694"/>
                    </a:cubicBezTo>
                    <a:cubicBezTo>
                      <a:pt x="155627" y="237221"/>
                      <a:pt x="148035" y="229072"/>
                      <a:pt x="139969" y="200458"/>
                    </a:cubicBezTo>
                    <a:cubicBezTo>
                      <a:pt x="129531" y="164170"/>
                      <a:pt x="138925" y="156496"/>
                      <a:pt x="148320" y="156211"/>
                    </a:cubicBezTo>
                    <a:cubicBezTo>
                      <a:pt x="147371" y="153085"/>
                      <a:pt x="146612" y="149863"/>
                      <a:pt x="146042" y="146736"/>
                    </a:cubicBezTo>
                    <a:cubicBezTo>
                      <a:pt x="142436" y="128450"/>
                      <a:pt x="141487" y="111396"/>
                      <a:pt x="145758" y="95099"/>
                    </a:cubicBezTo>
                    <a:cubicBezTo>
                      <a:pt x="150787" y="73212"/>
                      <a:pt x="162744" y="55684"/>
                      <a:pt x="176029" y="42135"/>
                    </a:cubicBezTo>
                    <a:cubicBezTo>
                      <a:pt x="184379" y="33134"/>
                      <a:pt x="193869" y="25459"/>
                      <a:pt x="203928" y="19017"/>
                    </a:cubicBezTo>
                    <a:cubicBezTo>
                      <a:pt x="212183" y="13332"/>
                      <a:pt x="221293" y="8405"/>
                      <a:pt x="231162" y="5089"/>
                    </a:cubicBezTo>
                    <a:cubicBezTo>
                      <a:pt x="238849" y="2625"/>
                      <a:pt x="247105" y="825"/>
                      <a:pt x="255835" y="44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56" name="íślîdé"/>
              <p:cNvSpPr/>
              <p:nvPr/>
            </p:nvSpPr>
            <p:spPr bwMode="auto">
              <a:xfrm>
                <a:off x="2325268" y="3716455"/>
                <a:ext cx="213564" cy="213564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rgbClr val="767171"/>
                </a:solidFill>
                <a:round/>
                <a:headEnd/>
                <a:tailE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57" name="íšľíďe"/>
              <p:cNvSpPr/>
              <p:nvPr/>
            </p:nvSpPr>
            <p:spPr bwMode="auto">
              <a:xfrm>
                <a:off x="4290053" y="3716455"/>
                <a:ext cx="213564" cy="213564"/>
              </a:xfrm>
              <a:prstGeom prst="ellipse">
                <a:avLst/>
              </a:prstGeom>
              <a:solidFill>
                <a:schemeClr val="accent3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58" name="îṡļíḋé"/>
              <p:cNvSpPr/>
              <p:nvPr/>
            </p:nvSpPr>
            <p:spPr bwMode="auto">
              <a:xfrm>
                <a:off x="7709740" y="3716455"/>
                <a:ext cx="213564" cy="213564"/>
              </a:xfrm>
              <a:prstGeom prst="ellipse">
                <a:avLst/>
              </a:prstGeom>
              <a:solidFill>
                <a:schemeClr val="accent5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59" name="iṥliḍê"/>
              <p:cNvSpPr/>
              <p:nvPr/>
            </p:nvSpPr>
            <p:spPr bwMode="auto">
              <a:xfrm>
                <a:off x="9642491" y="3716455"/>
                <a:ext cx="213564" cy="213564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grpSp>
            <p:nvGrpSpPr>
              <p:cNvPr id="160" name="íṡ1ïḍé"/>
              <p:cNvGrpSpPr/>
              <p:nvPr/>
            </p:nvGrpSpPr>
            <p:grpSpPr>
              <a:xfrm rot="5400000" flipV="1">
                <a:off x="1976524" y="4052482"/>
                <a:ext cx="919442" cy="731122"/>
                <a:chOff x="3496126" y="1826578"/>
                <a:chExt cx="799361" cy="635636"/>
              </a:xfrm>
            </p:grpSpPr>
            <p:sp>
              <p:nvSpPr>
                <p:cNvPr id="187" name="ïṩ1ïḑe"/>
                <p:cNvSpPr>
                  <a:spLocks/>
                </p:cNvSpPr>
                <p:nvPr/>
              </p:nvSpPr>
              <p:spPr bwMode="auto">
                <a:xfrm>
                  <a:off x="3496126" y="1826578"/>
                  <a:ext cx="799361" cy="635636"/>
                </a:xfrm>
                <a:custGeom>
                  <a:avLst/>
                  <a:gdLst/>
                  <a:ahLst/>
                  <a:cxnLst>
                    <a:cxn ang="0">
                      <a:pos x="180" y="64"/>
                    </a:cxn>
                    <a:cxn ang="0">
                      <a:pos x="180" y="64"/>
                    </a:cxn>
                    <a:cxn ang="0">
                      <a:pos x="178" y="66"/>
                    </a:cxn>
                    <a:cxn ang="0">
                      <a:pos x="0" y="222"/>
                    </a:cxn>
                    <a:cxn ang="0">
                      <a:pos x="178" y="378"/>
                    </a:cxn>
                    <a:cxn ang="0">
                      <a:pos x="180" y="381"/>
                    </a:cxn>
                    <a:cxn ang="0">
                      <a:pos x="180" y="381"/>
                    </a:cxn>
                    <a:cxn ang="0">
                      <a:pos x="336" y="444"/>
                    </a:cxn>
                    <a:cxn ang="0">
                      <a:pos x="558" y="222"/>
                    </a:cxn>
                    <a:cxn ang="0">
                      <a:pos x="336" y="0"/>
                    </a:cxn>
                    <a:cxn ang="0">
                      <a:pos x="180" y="64"/>
                    </a:cxn>
                  </a:cxnLst>
                  <a:rect l="0" t="0" r="r" b="b"/>
                  <a:pathLst>
                    <a:path w="558" h="444">
                      <a:moveTo>
                        <a:pt x="180" y="64"/>
                      </a:moveTo>
                      <a:cubicBezTo>
                        <a:pt x="180" y="64"/>
                        <a:pt x="180" y="64"/>
                        <a:pt x="180" y="64"/>
                      </a:cubicBezTo>
                      <a:cubicBezTo>
                        <a:pt x="180" y="64"/>
                        <a:pt x="179" y="65"/>
                        <a:pt x="178" y="66"/>
                      </a:cubicBezTo>
                      <a:cubicBezTo>
                        <a:pt x="77" y="163"/>
                        <a:pt x="0" y="222"/>
                        <a:pt x="0" y="222"/>
                      </a:cubicBezTo>
                      <a:cubicBezTo>
                        <a:pt x="0" y="222"/>
                        <a:pt x="73" y="273"/>
                        <a:pt x="178" y="378"/>
                      </a:cubicBezTo>
                      <a:cubicBezTo>
                        <a:pt x="179" y="379"/>
                        <a:pt x="180" y="381"/>
                        <a:pt x="180" y="381"/>
                      </a:cubicBezTo>
                      <a:cubicBezTo>
                        <a:pt x="180" y="381"/>
                        <a:pt x="180" y="381"/>
                        <a:pt x="180" y="381"/>
                      </a:cubicBezTo>
                      <a:cubicBezTo>
                        <a:pt x="220" y="420"/>
                        <a:pt x="275" y="444"/>
                        <a:pt x="336" y="444"/>
                      </a:cubicBezTo>
                      <a:cubicBezTo>
                        <a:pt x="458" y="444"/>
                        <a:pt x="558" y="345"/>
                        <a:pt x="558" y="222"/>
                      </a:cubicBezTo>
                      <a:cubicBezTo>
                        <a:pt x="558" y="99"/>
                        <a:pt x="458" y="0"/>
                        <a:pt x="336" y="0"/>
                      </a:cubicBezTo>
                      <a:cubicBezTo>
                        <a:pt x="275" y="0"/>
                        <a:pt x="220" y="24"/>
                        <a:pt x="180" y="64"/>
                      </a:cubicBezTo>
                      <a:close/>
                    </a:path>
                  </a:pathLst>
                </a:custGeom>
                <a:solidFill>
                  <a:srgbClr val="76717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88" name="îşļiḓè"/>
                <p:cNvSpPr>
                  <a:spLocks/>
                </p:cNvSpPr>
                <p:nvPr/>
              </p:nvSpPr>
              <p:spPr bwMode="auto">
                <a:xfrm>
                  <a:off x="3703964" y="1872618"/>
                  <a:ext cx="543558" cy="543558"/>
                </a:xfrm>
                <a:prstGeom prst="ellipse">
                  <a:avLst/>
                </a:prstGeom>
                <a:solidFill>
                  <a:schemeClr val="bg2">
                    <a:lumMod val="2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89" name="îṣļîḍê"/>
                <p:cNvSpPr>
                  <a:spLocks/>
                </p:cNvSpPr>
                <p:nvPr/>
              </p:nvSpPr>
              <p:spPr bwMode="auto">
                <a:xfrm>
                  <a:off x="3751418" y="1920072"/>
                  <a:ext cx="448650" cy="448650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grpSp>
            <p:nvGrpSpPr>
              <p:cNvPr id="161" name="íṩlîḓe"/>
              <p:cNvGrpSpPr/>
              <p:nvPr/>
            </p:nvGrpSpPr>
            <p:grpSpPr>
              <a:xfrm rot="5400000" flipV="1">
                <a:off x="3929500" y="4052482"/>
                <a:ext cx="919442" cy="731122"/>
                <a:chOff x="3496126" y="1826578"/>
                <a:chExt cx="799361" cy="635636"/>
              </a:xfrm>
            </p:grpSpPr>
            <p:sp>
              <p:nvSpPr>
                <p:cNvPr id="184" name="î$ļíḋe"/>
                <p:cNvSpPr>
                  <a:spLocks/>
                </p:cNvSpPr>
                <p:nvPr/>
              </p:nvSpPr>
              <p:spPr bwMode="auto">
                <a:xfrm>
                  <a:off x="3496126" y="1826578"/>
                  <a:ext cx="799361" cy="635636"/>
                </a:xfrm>
                <a:custGeom>
                  <a:avLst/>
                  <a:gdLst/>
                  <a:ahLst/>
                  <a:cxnLst>
                    <a:cxn ang="0">
                      <a:pos x="180" y="64"/>
                    </a:cxn>
                    <a:cxn ang="0">
                      <a:pos x="180" y="64"/>
                    </a:cxn>
                    <a:cxn ang="0">
                      <a:pos x="178" y="66"/>
                    </a:cxn>
                    <a:cxn ang="0">
                      <a:pos x="0" y="222"/>
                    </a:cxn>
                    <a:cxn ang="0">
                      <a:pos x="178" y="378"/>
                    </a:cxn>
                    <a:cxn ang="0">
                      <a:pos x="180" y="381"/>
                    </a:cxn>
                    <a:cxn ang="0">
                      <a:pos x="180" y="381"/>
                    </a:cxn>
                    <a:cxn ang="0">
                      <a:pos x="336" y="444"/>
                    </a:cxn>
                    <a:cxn ang="0">
                      <a:pos x="558" y="222"/>
                    </a:cxn>
                    <a:cxn ang="0">
                      <a:pos x="336" y="0"/>
                    </a:cxn>
                    <a:cxn ang="0">
                      <a:pos x="180" y="64"/>
                    </a:cxn>
                  </a:cxnLst>
                  <a:rect l="0" t="0" r="r" b="b"/>
                  <a:pathLst>
                    <a:path w="558" h="444">
                      <a:moveTo>
                        <a:pt x="180" y="64"/>
                      </a:moveTo>
                      <a:cubicBezTo>
                        <a:pt x="180" y="64"/>
                        <a:pt x="180" y="64"/>
                        <a:pt x="180" y="64"/>
                      </a:cubicBezTo>
                      <a:cubicBezTo>
                        <a:pt x="180" y="64"/>
                        <a:pt x="179" y="65"/>
                        <a:pt x="178" y="66"/>
                      </a:cubicBezTo>
                      <a:cubicBezTo>
                        <a:pt x="77" y="163"/>
                        <a:pt x="0" y="222"/>
                        <a:pt x="0" y="222"/>
                      </a:cubicBezTo>
                      <a:cubicBezTo>
                        <a:pt x="0" y="222"/>
                        <a:pt x="73" y="273"/>
                        <a:pt x="178" y="378"/>
                      </a:cubicBezTo>
                      <a:cubicBezTo>
                        <a:pt x="179" y="379"/>
                        <a:pt x="180" y="381"/>
                        <a:pt x="180" y="381"/>
                      </a:cubicBezTo>
                      <a:cubicBezTo>
                        <a:pt x="180" y="381"/>
                        <a:pt x="180" y="381"/>
                        <a:pt x="180" y="381"/>
                      </a:cubicBezTo>
                      <a:cubicBezTo>
                        <a:pt x="220" y="420"/>
                        <a:pt x="275" y="444"/>
                        <a:pt x="336" y="444"/>
                      </a:cubicBezTo>
                      <a:cubicBezTo>
                        <a:pt x="458" y="444"/>
                        <a:pt x="558" y="345"/>
                        <a:pt x="558" y="222"/>
                      </a:cubicBezTo>
                      <a:cubicBezTo>
                        <a:pt x="558" y="99"/>
                        <a:pt x="458" y="0"/>
                        <a:pt x="336" y="0"/>
                      </a:cubicBezTo>
                      <a:cubicBezTo>
                        <a:pt x="275" y="0"/>
                        <a:pt x="220" y="24"/>
                        <a:pt x="180" y="6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85" name="is1ïḑé"/>
                <p:cNvSpPr>
                  <a:spLocks/>
                </p:cNvSpPr>
                <p:nvPr/>
              </p:nvSpPr>
              <p:spPr bwMode="auto">
                <a:xfrm>
                  <a:off x="3703964" y="1872618"/>
                  <a:ext cx="543558" cy="543558"/>
                </a:xfrm>
                <a:prstGeom prst="ellipse">
                  <a:avLst/>
                </a:prstGeom>
                <a:solidFill>
                  <a:schemeClr val="accent3">
                    <a:lumMod val="7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86" name="í$ļíḍè"/>
                <p:cNvSpPr>
                  <a:spLocks/>
                </p:cNvSpPr>
                <p:nvPr/>
              </p:nvSpPr>
              <p:spPr bwMode="auto">
                <a:xfrm>
                  <a:off x="3751418" y="1920072"/>
                  <a:ext cx="448650" cy="448650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grpSp>
            <p:nvGrpSpPr>
              <p:cNvPr id="162" name="işļïḋe"/>
              <p:cNvGrpSpPr/>
              <p:nvPr/>
            </p:nvGrpSpPr>
            <p:grpSpPr>
              <a:xfrm rot="5400000" flipV="1">
                <a:off x="7359304" y="4052482"/>
                <a:ext cx="919442" cy="731122"/>
                <a:chOff x="3496126" y="1826578"/>
                <a:chExt cx="799361" cy="635636"/>
              </a:xfrm>
            </p:grpSpPr>
            <p:sp>
              <p:nvSpPr>
                <p:cNvPr id="181" name="íŝlïḑé"/>
                <p:cNvSpPr>
                  <a:spLocks/>
                </p:cNvSpPr>
                <p:nvPr/>
              </p:nvSpPr>
              <p:spPr bwMode="auto">
                <a:xfrm>
                  <a:off x="3496126" y="1826578"/>
                  <a:ext cx="799361" cy="635636"/>
                </a:xfrm>
                <a:custGeom>
                  <a:avLst/>
                  <a:gdLst/>
                  <a:ahLst/>
                  <a:cxnLst>
                    <a:cxn ang="0">
                      <a:pos x="180" y="64"/>
                    </a:cxn>
                    <a:cxn ang="0">
                      <a:pos x="180" y="64"/>
                    </a:cxn>
                    <a:cxn ang="0">
                      <a:pos x="178" y="66"/>
                    </a:cxn>
                    <a:cxn ang="0">
                      <a:pos x="0" y="222"/>
                    </a:cxn>
                    <a:cxn ang="0">
                      <a:pos x="178" y="378"/>
                    </a:cxn>
                    <a:cxn ang="0">
                      <a:pos x="180" y="381"/>
                    </a:cxn>
                    <a:cxn ang="0">
                      <a:pos x="180" y="381"/>
                    </a:cxn>
                    <a:cxn ang="0">
                      <a:pos x="336" y="444"/>
                    </a:cxn>
                    <a:cxn ang="0">
                      <a:pos x="558" y="222"/>
                    </a:cxn>
                    <a:cxn ang="0">
                      <a:pos x="336" y="0"/>
                    </a:cxn>
                    <a:cxn ang="0">
                      <a:pos x="180" y="64"/>
                    </a:cxn>
                  </a:cxnLst>
                  <a:rect l="0" t="0" r="r" b="b"/>
                  <a:pathLst>
                    <a:path w="558" h="444">
                      <a:moveTo>
                        <a:pt x="180" y="64"/>
                      </a:moveTo>
                      <a:cubicBezTo>
                        <a:pt x="180" y="64"/>
                        <a:pt x="180" y="64"/>
                        <a:pt x="180" y="64"/>
                      </a:cubicBezTo>
                      <a:cubicBezTo>
                        <a:pt x="180" y="64"/>
                        <a:pt x="179" y="65"/>
                        <a:pt x="178" y="66"/>
                      </a:cubicBezTo>
                      <a:cubicBezTo>
                        <a:pt x="77" y="163"/>
                        <a:pt x="0" y="222"/>
                        <a:pt x="0" y="222"/>
                      </a:cubicBezTo>
                      <a:cubicBezTo>
                        <a:pt x="0" y="222"/>
                        <a:pt x="73" y="273"/>
                        <a:pt x="178" y="378"/>
                      </a:cubicBezTo>
                      <a:cubicBezTo>
                        <a:pt x="179" y="379"/>
                        <a:pt x="180" y="381"/>
                        <a:pt x="180" y="381"/>
                      </a:cubicBezTo>
                      <a:cubicBezTo>
                        <a:pt x="180" y="381"/>
                        <a:pt x="180" y="381"/>
                        <a:pt x="180" y="381"/>
                      </a:cubicBezTo>
                      <a:cubicBezTo>
                        <a:pt x="220" y="420"/>
                        <a:pt x="275" y="444"/>
                        <a:pt x="336" y="444"/>
                      </a:cubicBezTo>
                      <a:cubicBezTo>
                        <a:pt x="458" y="444"/>
                        <a:pt x="558" y="345"/>
                        <a:pt x="558" y="222"/>
                      </a:cubicBezTo>
                      <a:cubicBezTo>
                        <a:pt x="558" y="99"/>
                        <a:pt x="458" y="0"/>
                        <a:pt x="336" y="0"/>
                      </a:cubicBezTo>
                      <a:cubicBezTo>
                        <a:pt x="275" y="0"/>
                        <a:pt x="220" y="24"/>
                        <a:pt x="180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82" name="ïŝlïḓè"/>
                <p:cNvSpPr>
                  <a:spLocks/>
                </p:cNvSpPr>
                <p:nvPr/>
              </p:nvSpPr>
              <p:spPr bwMode="auto">
                <a:xfrm>
                  <a:off x="3703964" y="1872618"/>
                  <a:ext cx="543558" cy="543558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83" name="ïśliḑê"/>
                <p:cNvSpPr>
                  <a:spLocks/>
                </p:cNvSpPr>
                <p:nvPr/>
              </p:nvSpPr>
              <p:spPr bwMode="auto">
                <a:xfrm>
                  <a:off x="3751418" y="1920072"/>
                  <a:ext cx="448650" cy="448650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grpSp>
            <p:nvGrpSpPr>
              <p:cNvPr id="163" name="isḷîḓé"/>
              <p:cNvGrpSpPr/>
              <p:nvPr/>
            </p:nvGrpSpPr>
            <p:grpSpPr>
              <a:xfrm rot="5400000" flipV="1">
                <a:off x="9292055" y="4052482"/>
                <a:ext cx="919442" cy="731122"/>
                <a:chOff x="3496126" y="1826578"/>
                <a:chExt cx="799361" cy="635636"/>
              </a:xfrm>
            </p:grpSpPr>
            <p:sp>
              <p:nvSpPr>
                <p:cNvPr id="178" name="ïṧḷiḍê"/>
                <p:cNvSpPr>
                  <a:spLocks/>
                </p:cNvSpPr>
                <p:nvPr/>
              </p:nvSpPr>
              <p:spPr bwMode="auto">
                <a:xfrm>
                  <a:off x="3496126" y="1826578"/>
                  <a:ext cx="799361" cy="635636"/>
                </a:xfrm>
                <a:custGeom>
                  <a:avLst/>
                  <a:gdLst/>
                  <a:ahLst/>
                  <a:cxnLst>
                    <a:cxn ang="0">
                      <a:pos x="180" y="64"/>
                    </a:cxn>
                    <a:cxn ang="0">
                      <a:pos x="180" y="64"/>
                    </a:cxn>
                    <a:cxn ang="0">
                      <a:pos x="178" y="66"/>
                    </a:cxn>
                    <a:cxn ang="0">
                      <a:pos x="0" y="222"/>
                    </a:cxn>
                    <a:cxn ang="0">
                      <a:pos x="178" y="378"/>
                    </a:cxn>
                    <a:cxn ang="0">
                      <a:pos x="180" y="381"/>
                    </a:cxn>
                    <a:cxn ang="0">
                      <a:pos x="180" y="381"/>
                    </a:cxn>
                    <a:cxn ang="0">
                      <a:pos x="336" y="444"/>
                    </a:cxn>
                    <a:cxn ang="0">
                      <a:pos x="558" y="222"/>
                    </a:cxn>
                    <a:cxn ang="0">
                      <a:pos x="336" y="0"/>
                    </a:cxn>
                    <a:cxn ang="0">
                      <a:pos x="180" y="64"/>
                    </a:cxn>
                  </a:cxnLst>
                  <a:rect l="0" t="0" r="r" b="b"/>
                  <a:pathLst>
                    <a:path w="558" h="444">
                      <a:moveTo>
                        <a:pt x="180" y="64"/>
                      </a:moveTo>
                      <a:cubicBezTo>
                        <a:pt x="180" y="64"/>
                        <a:pt x="180" y="64"/>
                        <a:pt x="180" y="64"/>
                      </a:cubicBezTo>
                      <a:cubicBezTo>
                        <a:pt x="180" y="64"/>
                        <a:pt x="179" y="65"/>
                        <a:pt x="178" y="66"/>
                      </a:cubicBezTo>
                      <a:cubicBezTo>
                        <a:pt x="77" y="163"/>
                        <a:pt x="0" y="222"/>
                        <a:pt x="0" y="222"/>
                      </a:cubicBezTo>
                      <a:cubicBezTo>
                        <a:pt x="0" y="222"/>
                        <a:pt x="73" y="273"/>
                        <a:pt x="178" y="378"/>
                      </a:cubicBezTo>
                      <a:cubicBezTo>
                        <a:pt x="179" y="379"/>
                        <a:pt x="180" y="381"/>
                        <a:pt x="180" y="381"/>
                      </a:cubicBezTo>
                      <a:cubicBezTo>
                        <a:pt x="180" y="381"/>
                        <a:pt x="180" y="381"/>
                        <a:pt x="180" y="381"/>
                      </a:cubicBezTo>
                      <a:cubicBezTo>
                        <a:pt x="220" y="420"/>
                        <a:pt x="275" y="444"/>
                        <a:pt x="336" y="444"/>
                      </a:cubicBezTo>
                      <a:cubicBezTo>
                        <a:pt x="458" y="444"/>
                        <a:pt x="558" y="345"/>
                        <a:pt x="558" y="222"/>
                      </a:cubicBezTo>
                      <a:cubicBezTo>
                        <a:pt x="558" y="99"/>
                        <a:pt x="458" y="0"/>
                        <a:pt x="336" y="0"/>
                      </a:cubicBezTo>
                      <a:cubicBezTo>
                        <a:pt x="275" y="0"/>
                        <a:pt x="220" y="24"/>
                        <a:pt x="180" y="64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79" name="íšľíďe"/>
                <p:cNvSpPr>
                  <a:spLocks/>
                </p:cNvSpPr>
                <p:nvPr/>
              </p:nvSpPr>
              <p:spPr bwMode="auto">
                <a:xfrm>
                  <a:off x="3703964" y="1872618"/>
                  <a:ext cx="543558" cy="543558"/>
                </a:xfrm>
                <a:prstGeom prst="ellipse">
                  <a:avLst/>
                </a:prstGeom>
                <a:solidFill>
                  <a:schemeClr val="accent1">
                    <a:lumMod val="50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80" name="îsḷídé"/>
                <p:cNvSpPr>
                  <a:spLocks/>
                </p:cNvSpPr>
                <p:nvPr/>
              </p:nvSpPr>
              <p:spPr bwMode="auto">
                <a:xfrm>
                  <a:off x="3751418" y="1920071"/>
                  <a:ext cx="448650" cy="448650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grpSp>
            <p:nvGrpSpPr>
              <p:cNvPr id="164" name="íṩľiḓè"/>
              <p:cNvGrpSpPr/>
              <p:nvPr/>
            </p:nvGrpSpPr>
            <p:grpSpPr>
              <a:xfrm>
                <a:off x="4209967" y="4320768"/>
                <a:ext cx="367817" cy="370501"/>
                <a:chOff x="1905000" y="3457575"/>
                <a:chExt cx="217488" cy="219075"/>
              </a:xfrm>
              <a:solidFill>
                <a:schemeClr val="accent3"/>
              </a:solidFill>
            </p:grpSpPr>
            <p:sp>
              <p:nvSpPr>
                <p:cNvPr id="173" name="iSḻîḓé"/>
                <p:cNvSpPr>
                  <a:spLocks/>
                </p:cNvSpPr>
                <p:nvPr/>
              </p:nvSpPr>
              <p:spPr bwMode="auto">
                <a:xfrm>
                  <a:off x="1905000" y="3457575"/>
                  <a:ext cx="217488" cy="219075"/>
                </a:xfrm>
                <a:custGeom>
                  <a:avLst/>
                  <a:gdLst/>
                  <a:ahLst/>
                  <a:cxnLst>
                    <a:cxn ang="0">
                      <a:pos x="76" y="9"/>
                    </a:cxn>
                    <a:cxn ang="0">
                      <a:pos x="53" y="0"/>
                    </a:cxn>
                    <a:cxn ang="0">
                      <a:pos x="30" y="9"/>
                    </a:cxn>
                    <a:cxn ang="0">
                      <a:pos x="21" y="32"/>
                    </a:cxn>
                    <a:cxn ang="0">
                      <a:pos x="25" y="48"/>
                    </a:cxn>
                    <a:cxn ang="0">
                      <a:pos x="1" y="73"/>
                    </a:cxn>
                    <a:cxn ang="0">
                      <a:pos x="0" y="75"/>
                    </a:cxn>
                    <a:cxn ang="0">
                      <a:pos x="1" y="77"/>
                    </a:cxn>
                    <a:cxn ang="0">
                      <a:pos x="8" y="85"/>
                    </a:cxn>
                    <a:cxn ang="0">
                      <a:pos x="10" y="85"/>
                    </a:cxn>
                    <a:cxn ang="0">
                      <a:pos x="12" y="85"/>
                    </a:cxn>
                    <a:cxn ang="0">
                      <a:pos x="37" y="60"/>
                    </a:cxn>
                    <a:cxn ang="0">
                      <a:pos x="53" y="64"/>
                    </a:cxn>
                    <a:cxn ang="0">
                      <a:pos x="76" y="55"/>
                    </a:cxn>
                    <a:cxn ang="0">
                      <a:pos x="85" y="32"/>
                    </a:cxn>
                    <a:cxn ang="0">
                      <a:pos x="76" y="9"/>
                    </a:cxn>
                    <a:cxn ang="0">
                      <a:pos x="10" y="79"/>
                    </a:cxn>
                    <a:cxn ang="0">
                      <a:pos x="6" y="75"/>
                    </a:cxn>
                    <a:cxn ang="0">
                      <a:pos x="28" y="53"/>
                    </a:cxn>
                    <a:cxn ang="0">
                      <a:pos x="30" y="55"/>
                    </a:cxn>
                    <a:cxn ang="0">
                      <a:pos x="32" y="57"/>
                    </a:cxn>
                    <a:cxn ang="0">
                      <a:pos x="10" y="79"/>
                    </a:cxn>
                    <a:cxn ang="0">
                      <a:pos x="72" y="51"/>
                    </a:cxn>
                    <a:cxn ang="0">
                      <a:pos x="53" y="59"/>
                    </a:cxn>
                    <a:cxn ang="0">
                      <a:pos x="34" y="51"/>
                    </a:cxn>
                    <a:cxn ang="0">
                      <a:pos x="26" y="32"/>
                    </a:cxn>
                    <a:cxn ang="0">
                      <a:pos x="34" y="13"/>
                    </a:cxn>
                    <a:cxn ang="0">
                      <a:pos x="53" y="5"/>
                    </a:cxn>
                    <a:cxn ang="0">
                      <a:pos x="72" y="13"/>
                    </a:cxn>
                    <a:cxn ang="0">
                      <a:pos x="80" y="32"/>
                    </a:cxn>
                    <a:cxn ang="0">
                      <a:pos x="72" y="51"/>
                    </a:cxn>
                  </a:cxnLst>
                  <a:rect l="0" t="0" r="r" b="b"/>
                  <a:pathLst>
                    <a:path w="85" h="85">
                      <a:moveTo>
                        <a:pt x="76" y="9"/>
                      </a:moveTo>
                      <a:cubicBezTo>
                        <a:pt x="70" y="3"/>
                        <a:pt x="62" y="0"/>
                        <a:pt x="53" y="0"/>
                      </a:cubicBezTo>
                      <a:cubicBezTo>
                        <a:pt x="44" y="0"/>
                        <a:pt x="36" y="3"/>
                        <a:pt x="30" y="9"/>
                      </a:cubicBezTo>
                      <a:cubicBezTo>
                        <a:pt x="24" y="15"/>
                        <a:pt x="21" y="23"/>
                        <a:pt x="21" y="32"/>
                      </a:cubicBezTo>
                      <a:cubicBezTo>
                        <a:pt x="21" y="38"/>
                        <a:pt x="22" y="43"/>
                        <a:pt x="25" y="48"/>
                      </a:cubicBezTo>
                      <a:cubicBezTo>
                        <a:pt x="1" y="73"/>
                        <a:pt x="1" y="73"/>
                        <a:pt x="1" y="73"/>
                      </a:cubicBezTo>
                      <a:cubicBezTo>
                        <a:pt x="0" y="74"/>
                        <a:pt x="0" y="74"/>
                        <a:pt x="0" y="75"/>
                      </a:cubicBezTo>
                      <a:cubicBezTo>
                        <a:pt x="0" y="76"/>
                        <a:pt x="0" y="76"/>
                        <a:pt x="1" y="77"/>
                      </a:cubicBezTo>
                      <a:cubicBezTo>
                        <a:pt x="8" y="85"/>
                        <a:pt x="8" y="85"/>
                        <a:pt x="8" y="85"/>
                      </a:cubicBezTo>
                      <a:cubicBezTo>
                        <a:pt x="9" y="85"/>
                        <a:pt x="9" y="85"/>
                        <a:pt x="10" y="85"/>
                      </a:cubicBezTo>
                      <a:cubicBezTo>
                        <a:pt x="11" y="85"/>
                        <a:pt x="12" y="85"/>
                        <a:pt x="12" y="85"/>
                      </a:cubicBezTo>
                      <a:cubicBezTo>
                        <a:pt x="37" y="60"/>
                        <a:pt x="37" y="60"/>
                        <a:pt x="37" y="60"/>
                      </a:cubicBezTo>
                      <a:cubicBezTo>
                        <a:pt x="42" y="63"/>
                        <a:pt x="47" y="64"/>
                        <a:pt x="53" y="64"/>
                      </a:cubicBezTo>
                      <a:cubicBezTo>
                        <a:pt x="62" y="64"/>
                        <a:pt x="70" y="61"/>
                        <a:pt x="76" y="55"/>
                      </a:cubicBezTo>
                      <a:cubicBezTo>
                        <a:pt x="82" y="49"/>
                        <a:pt x="85" y="41"/>
                        <a:pt x="85" y="32"/>
                      </a:cubicBezTo>
                      <a:cubicBezTo>
                        <a:pt x="85" y="23"/>
                        <a:pt x="82" y="15"/>
                        <a:pt x="76" y="9"/>
                      </a:cubicBezTo>
                      <a:close/>
                      <a:moveTo>
                        <a:pt x="10" y="79"/>
                      </a:moveTo>
                      <a:cubicBezTo>
                        <a:pt x="6" y="75"/>
                        <a:pt x="6" y="75"/>
                        <a:pt x="6" y="75"/>
                      </a:cubicBezTo>
                      <a:cubicBezTo>
                        <a:pt x="28" y="53"/>
                        <a:pt x="28" y="53"/>
                        <a:pt x="28" y="53"/>
                      </a:cubicBezTo>
                      <a:cubicBezTo>
                        <a:pt x="29" y="53"/>
                        <a:pt x="30" y="54"/>
                        <a:pt x="30" y="55"/>
                      </a:cubicBezTo>
                      <a:cubicBezTo>
                        <a:pt x="31" y="56"/>
                        <a:pt x="32" y="56"/>
                        <a:pt x="32" y="57"/>
                      </a:cubicBezTo>
                      <a:lnTo>
                        <a:pt x="10" y="79"/>
                      </a:lnTo>
                      <a:close/>
                      <a:moveTo>
                        <a:pt x="72" y="51"/>
                      </a:moveTo>
                      <a:cubicBezTo>
                        <a:pt x="67" y="56"/>
                        <a:pt x="60" y="59"/>
                        <a:pt x="53" y="59"/>
                      </a:cubicBezTo>
                      <a:cubicBezTo>
                        <a:pt x="46" y="59"/>
                        <a:pt x="39" y="56"/>
                        <a:pt x="34" y="51"/>
                      </a:cubicBezTo>
                      <a:cubicBezTo>
                        <a:pt x="29" y="46"/>
                        <a:pt x="26" y="39"/>
                        <a:pt x="26" y="32"/>
                      </a:cubicBezTo>
                      <a:cubicBezTo>
                        <a:pt x="26" y="25"/>
                        <a:pt x="29" y="18"/>
                        <a:pt x="34" y="13"/>
                      </a:cubicBezTo>
                      <a:cubicBezTo>
                        <a:pt x="39" y="8"/>
                        <a:pt x="46" y="5"/>
                        <a:pt x="53" y="5"/>
                      </a:cubicBezTo>
                      <a:cubicBezTo>
                        <a:pt x="60" y="5"/>
                        <a:pt x="67" y="8"/>
                        <a:pt x="72" y="13"/>
                      </a:cubicBezTo>
                      <a:cubicBezTo>
                        <a:pt x="77" y="18"/>
                        <a:pt x="80" y="25"/>
                        <a:pt x="80" y="32"/>
                      </a:cubicBezTo>
                      <a:cubicBezTo>
                        <a:pt x="80" y="39"/>
                        <a:pt x="77" y="46"/>
                        <a:pt x="72" y="5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74" name="íšļiḍè"/>
                <p:cNvSpPr>
                  <a:spLocks/>
                </p:cNvSpPr>
                <p:nvPr/>
              </p:nvSpPr>
              <p:spPr bwMode="auto">
                <a:xfrm>
                  <a:off x="1992313" y="3548063"/>
                  <a:ext cx="107950" cy="50800"/>
                </a:xfrm>
                <a:custGeom>
                  <a:avLst/>
                  <a:gdLst/>
                  <a:ahLst/>
                  <a:cxnLst>
                    <a:cxn ang="0">
                      <a:pos x="40" y="0"/>
                    </a:cxn>
                    <a:cxn ang="0">
                      <a:pos x="38" y="2"/>
                    </a:cxn>
                    <a:cxn ang="0">
                      <a:pos x="33" y="11"/>
                    </a:cxn>
                    <a:cxn ang="0">
                      <a:pos x="19" y="17"/>
                    </a:cxn>
                    <a:cxn ang="0">
                      <a:pos x="5" y="11"/>
                    </a:cxn>
                    <a:cxn ang="0">
                      <a:pos x="3" y="9"/>
                    </a:cxn>
                    <a:cxn ang="0">
                      <a:pos x="1" y="8"/>
                    </a:cxn>
                    <a:cxn ang="0">
                      <a:pos x="1" y="11"/>
                    </a:cxn>
                    <a:cxn ang="0">
                      <a:pos x="3" y="13"/>
                    </a:cxn>
                    <a:cxn ang="0">
                      <a:pos x="19" y="20"/>
                    </a:cxn>
                    <a:cxn ang="0">
                      <a:pos x="35" y="13"/>
                    </a:cxn>
                    <a:cxn ang="0">
                      <a:pos x="42" y="2"/>
                    </a:cxn>
                    <a:cxn ang="0">
                      <a:pos x="40" y="0"/>
                    </a:cxn>
                  </a:cxnLst>
                  <a:rect l="0" t="0" r="r" b="b"/>
                  <a:pathLst>
                    <a:path w="42" h="20">
                      <a:moveTo>
                        <a:pt x="40" y="0"/>
                      </a:moveTo>
                      <a:cubicBezTo>
                        <a:pt x="39" y="0"/>
                        <a:pt x="38" y="1"/>
                        <a:pt x="38" y="2"/>
                      </a:cubicBezTo>
                      <a:cubicBezTo>
                        <a:pt x="37" y="5"/>
                        <a:pt x="35" y="8"/>
                        <a:pt x="33" y="11"/>
                      </a:cubicBezTo>
                      <a:cubicBezTo>
                        <a:pt x="29" y="15"/>
                        <a:pt x="24" y="17"/>
                        <a:pt x="19" y="17"/>
                      </a:cubicBezTo>
                      <a:cubicBezTo>
                        <a:pt x="14" y="17"/>
                        <a:pt x="9" y="15"/>
                        <a:pt x="5" y="11"/>
                      </a:cubicBezTo>
                      <a:cubicBezTo>
                        <a:pt x="5" y="10"/>
                        <a:pt x="4" y="9"/>
                        <a:pt x="3" y="9"/>
                      </a:cubicBezTo>
                      <a:cubicBezTo>
                        <a:pt x="3" y="8"/>
                        <a:pt x="2" y="8"/>
                        <a:pt x="1" y="8"/>
                      </a:cubicBezTo>
                      <a:cubicBezTo>
                        <a:pt x="0" y="9"/>
                        <a:pt x="0" y="10"/>
                        <a:pt x="1" y="11"/>
                      </a:cubicBezTo>
                      <a:cubicBezTo>
                        <a:pt x="1" y="12"/>
                        <a:pt x="2" y="13"/>
                        <a:pt x="3" y="13"/>
                      </a:cubicBezTo>
                      <a:cubicBezTo>
                        <a:pt x="7" y="18"/>
                        <a:pt x="13" y="20"/>
                        <a:pt x="19" y="20"/>
                      </a:cubicBezTo>
                      <a:cubicBezTo>
                        <a:pt x="25" y="20"/>
                        <a:pt x="31" y="18"/>
                        <a:pt x="35" y="13"/>
                      </a:cubicBezTo>
                      <a:cubicBezTo>
                        <a:pt x="38" y="10"/>
                        <a:pt x="41" y="7"/>
                        <a:pt x="42" y="2"/>
                      </a:cubicBezTo>
                      <a:cubicBezTo>
                        <a:pt x="42" y="1"/>
                        <a:pt x="41" y="0"/>
                        <a:pt x="4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75" name="íṧḷiḑé"/>
                <p:cNvSpPr>
                  <a:spLocks/>
                </p:cNvSpPr>
                <p:nvPr/>
              </p:nvSpPr>
              <p:spPr bwMode="auto">
                <a:xfrm>
                  <a:off x="1976438" y="3481388"/>
                  <a:ext cx="123825" cy="79375"/>
                </a:xfrm>
                <a:custGeom>
                  <a:avLst/>
                  <a:gdLst/>
                  <a:ahLst/>
                  <a:cxnLst>
                    <a:cxn ang="0">
                      <a:pos x="6" y="29"/>
                    </a:cxn>
                    <a:cxn ang="0">
                      <a:pos x="11" y="9"/>
                    </a:cxn>
                    <a:cxn ang="0">
                      <a:pos x="25" y="3"/>
                    </a:cxn>
                    <a:cxn ang="0">
                      <a:pos x="39" y="9"/>
                    </a:cxn>
                    <a:cxn ang="0">
                      <a:pos x="44" y="18"/>
                    </a:cxn>
                    <a:cxn ang="0">
                      <a:pos x="46" y="19"/>
                    </a:cxn>
                    <a:cxn ang="0">
                      <a:pos x="47" y="17"/>
                    </a:cxn>
                    <a:cxn ang="0">
                      <a:pos x="41" y="7"/>
                    </a:cxn>
                    <a:cxn ang="0">
                      <a:pos x="25" y="0"/>
                    </a:cxn>
                    <a:cxn ang="0">
                      <a:pos x="9" y="7"/>
                    </a:cxn>
                    <a:cxn ang="0">
                      <a:pos x="3" y="30"/>
                    </a:cxn>
                    <a:cxn ang="0">
                      <a:pos x="5" y="31"/>
                    </a:cxn>
                    <a:cxn ang="0">
                      <a:pos x="5" y="31"/>
                    </a:cxn>
                    <a:cxn ang="0">
                      <a:pos x="6" y="29"/>
                    </a:cxn>
                  </a:cxnLst>
                  <a:rect l="0" t="0" r="r" b="b"/>
                  <a:pathLst>
                    <a:path w="48" h="31">
                      <a:moveTo>
                        <a:pt x="6" y="29"/>
                      </a:moveTo>
                      <a:cubicBezTo>
                        <a:pt x="4" y="22"/>
                        <a:pt x="6" y="14"/>
                        <a:pt x="11" y="9"/>
                      </a:cubicBezTo>
                      <a:cubicBezTo>
                        <a:pt x="15" y="6"/>
                        <a:pt x="20" y="3"/>
                        <a:pt x="25" y="3"/>
                      </a:cubicBezTo>
                      <a:cubicBezTo>
                        <a:pt x="30" y="3"/>
                        <a:pt x="35" y="6"/>
                        <a:pt x="39" y="9"/>
                      </a:cubicBezTo>
                      <a:cubicBezTo>
                        <a:pt x="41" y="12"/>
                        <a:pt x="43" y="15"/>
                        <a:pt x="44" y="18"/>
                      </a:cubicBezTo>
                      <a:cubicBezTo>
                        <a:pt x="44" y="19"/>
                        <a:pt x="45" y="20"/>
                        <a:pt x="46" y="19"/>
                      </a:cubicBezTo>
                      <a:cubicBezTo>
                        <a:pt x="47" y="19"/>
                        <a:pt x="48" y="18"/>
                        <a:pt x="47" y="17"/>
                      </a:cubicBezTo>
                      <a:cubicBezTo>
                        <a:pt x="46" y="13"/>
                        <a:pt x="44" y="10"/>
                        <a:pt x="41" y="7"/>
                      </a:cubicBezTo>
                      <a:cubicBezTo>
                        <a:pt x="37" y="2"/>
                        <a:pt x="31" y="0"/>
                        <a:pt x="25" y="0"/>
                      </a:cubicBezTo>
                      <a:cubicBezTo>
                        <a:pt x="19" y="0"/>
                        <a:pt x="13" y="2"/>
                        <a:pt x="9" y="7"/>
                      </a:cubicBezTo>
                      <a:cubicBezTo>
                        <a:pt x="3" y="13"/>
                        <a:pt x="0" y="22"/>
                        <a:pt x="3" y="30"/>
                      </a:cubicBezTo>
                      <a:cubicBezTo>
                        <a:pt x="3" y="31"/>
                        <a:pt x="4" y="31"/>
                        <a:pt x="5" y="31"/>
                      </a:cubicBezTo>
                      <a:cubicBezTo>
                        <a:pt x="5" y="31"/>
                        <a:pt x="5" y="31"/>
                        <a:pt x="5" y="31"/>
                      </a:cubicBezTo>
                      <a:cubicBezTo>
                        <a:pt x="6" y="31"/>
                        <a:pt x="7" y="30"/>
                        <a:pt x="6" y="2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76" name="íślíḑê"/>
                <p:cNvSpPr>
                  <a:spLocks/>
                </p:cNvSpPr>
                <p:nvPr/>
              </p:nvSpPr>
              <p:spPr bwMode="auto">
                <a:xfrm>
                  <a:off x="2043113" y="3498850"/>
                  <a:ext cx="28575" cy="20638"/>
                </a:xfrm>
                <a:custGeom>
                  <a:avLst/>
                  <a:gdLst/>
                  <a:ahLst/>
                  <a:cxnLst>
                    <a:cxn ang="0">
                      <a:pos x="3" y="1"/>
                    </a:cxn>
                    <a:cxn ang="0">
                      <a:pos x="0" y="2"/>
                    </a:cxn>
                    <a:cxn ang="0">
                      <a:pos x="2" y="4"/>
                    </a:cxn>
                    <a:cxn ang="0">
                      <a:pos x="8" y="7"/>
                    </a:cxn>
                    <a:cxn ang="0">
                      <a:pos x="9" y="8"/>
                    </a:cxn>
                    <a:cxn ang="0">
                      <a:pos x="10" y="7"/>
                    </a:cxn>
                    <a:cxn ang="0">
                      <a:pos x="10" y="5"/>
                    </a:cxn>
                    <a:cxn ang="0">
                      <a:pos x="3" y="1"/>
                    </a:cxn>
                  </a:cxnLst>
                  <a:rect l="0" t="0" r="r" b="b"/>
                  <a:pathLst>
                    <a:path w="11" h="8">
                      <a:moveTo>
                        <a:pt x="3" y="1"/>
                      </a:moveTo>
                      <a:cubicBezTo>
                        <a:pt x="2" y="0"/>
                        <a:pt x="1" y="1"/>
                        <a:pt x="0" y="2"/>
                      </a:cubicBezTo>
                      <a:cubicBezTo>
                        <a:pt x="0" y="3"/>
                        <a:pt x="1" y="4"/>
                        <a:pt x="2" y="4"/>
                      </a:cubicBezTo>
                      <a:cubicBezTo>
                        <a:pt x="4" y="5"/>
                        <a:pt x="6" y="6"/>
                        <a:pt x="8" y="7"/>
                      </a:cubicBezTo>
                      <a:cubicBezTo>
                        <a:pt x="8" y="8"/>
                        <a:pt x="8" y="8"/>
                        <a:pt x="9" y="8"/>
                      </a:cubicBezTo>
                      <a:cubicBezTo>
                        <a:pt x="9" y="8"/>
                        <a:pt x="10" y="8"/>
                        <a:pt x="10" y="7"/>
                      </a:cubicBezTo>
                      <a:cubicBezTo>
                        <a:pt x="11" y="7"/>
                        <a:pt x="11" y="6"/>
                        <a:pt x="10" y="5"/>
                      </a:cubicBezTo>
                      <a:cubicBezTo>
                        <a:pt x="8" y="3"/>
                        <a:pt x="5" y="1"/>
                        <a:pt x="3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77" name="iṥḻiḋé"/>
                <p:cNvSpPr>
                  <a:spLocks/>
                </p:cNvSpPr>
                <p:nvPr/>
              </p:nvSpPr>
              <p:spPr bwMode="auto">
                <a:xfrm>
                  <a:off x="2070100" y="3522663"/>
                  <a:ext cx="12700" cy="17463"/>
                </a:xfrm>
                <a:custGeom>
                  <a:avLst/>
                  <a:gdLst/>
                  <a:ahLst/>
                  <a:cxnLst>
                    <a:cxn ang="0">
                      <a:pos x="1" y="6"/>
                    </a:cxn>
                    <a:cxn ang="0">
                      <a:pos x="3" y="7"/>
                    </a:cxn>
                    <a:cxn ang="0">
                      <a:pos x="3" y="7"/>
                    </a:cxn>
                    <a:cxn ang="0">
                      <a:pos x="5" y="5"/>
                    </a:cxn>
                    <a:cxn ang="0">
                      <a:pos x="4" y="2"/>
                    </a:cxn>
                    <a:cxn ang="0">
                      <a:pos x="2" y="1"/>
                    </a:cxn>
                    <a:cxn ang="0">
                      <a:pos x="1" y="3"/>
                    </a:cxn>
                    <a:cxn ang="0">
                      <a:pos x="1" y="6"/>
                    </a:cxn>
                  </a:cxnLst>
                  <a:rect l="0" t="0" r="r" b="b"/>
                  <a:pathLst>
                    <a:path w="5" h="7">
                      <a:moveTo>
                        <a:pt x="1" y="6"/>
                      </a:moveTo>
                      <a:cubicBezTo>
                        <a:pt x="1" y="7"/>
                        <a:pt x="2" y="7"/>
                        <a:pt x="3" y="7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4" y="7"/>
                        <a:pt x="5" y="6"/>
                        <a:pt x="5" y="5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1" y="1"/>
                        <a:pt x="0" y="2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grpSp>
            <p:nvGrpSpPr>
              <p:cNvPr id="165" name="íṧļíḑe"/>
              <p:cNvGrpSpPr/>
              <p:nvPr/>
            </p:nvGrpSpPr>
            <p:grpSpPr>
              <a:xfrm>
                <a:off x="2271878" y="4302089"/>
                <a:ext cx="310352" cy="407892"/>
                <a:chOff x="2513013" y="3457575"/>
                <a:chExt cx="166688" cy="219075"/>
              </a:xfrm>
              <a:solidFill>
                <a:schemeClr val="accent2"/>
              </a:solidFill>
            </p:grpSpPr>
            <p:sp>
              <p:nvSpPr>
                <p:cNvPr id="171" name="îṡlîďé"/>
                <p:cNvSpPr>
                  <a:spLocks/>
                </p:cNvSpPr>
                <p:nvPr/>
              </p:nvSpPr>
              <p:spPr bwMode="auto">
                <a:xfrm>
                  <a:off x="2544763" y="3482975"/>
                  <a:ext cx="80963" cy="73025"/>
                </a:xfrm>
                <a:custGeom>
                  <a:avLst/>
                  <a:gdLst/>
                  <a:ahLst/>
                  <a:cxnLst>
                    <a:cxn ang="0">
                      <a:pos x="3" y="28"/>
                    </a:cxn>
                    <a:cxn ang="0">
                      <a:pos x="4" y="26"/>
                    </a:cxn>
                    <a:cxn ang="0">
                      <a:pos x="4" y="19"/>
                    </a:cxn>
                    <a:cxn ang="0">
                      <a:pos x="23" y="5"/>
                    </a:cxn>
                    <a:cxn ang="0">
                      <a:pos x="29" y="8"/>
                    </a:cxn>
                    <a:cxn ang="0">
                      <a:pos x="31" y="7"/>
                    </a:cxn>
                    <a:cxn ang="0">
                      <a:pos x="31" y="5"/>
                    </a:cxn>
                    <a:cxn ang="0">
                      <a:pos x="24" y="2"/>
                    </a:cxn>
                    <a:cxn ang="0">
                      <a:pos x="0" y="19"/>
                    </a:cxn>
                    <a:cxn ang="0">
                      <a:pos x="1" y="26"/>
                    </a:cxn>
                    <a:cxn ang="0">
                      <a:pos x="2" y="28"/>
                    </a:cxn>
                    <a:cxn ang="0">
                      <a:pos x="3" y="28"/>
                    </a:cxn>
                  </a:cxnLst>
                  <a:rect l="0" t="0" r="r" b="b"/>
                  <a:pathLst>
                    <a:path w="32" h="28">
                      <a:moveTo>
                        <a:pt x="3" y="28"/>
                      </a:moveTo>
                      <a:cubicBezTo>
                        <a:pt x="4" y="27"/>
                        <a:pt x="4" y="26"/>
                        <a:pt x="4" y="26"/>
                      </a:cubicBezTo>
                      <a:cubicBezTo>
                        <a:pt x="4" y="23"/>
                        <a:pt x="4" y="21"/>
                        <a:pt x="4" y="19"/>
                      </a:cubicBezTo>
                      <a:cubicBezTo>
                        <a:pt x="5" y="10"/>
                        <a:pt x="14" y="4"/>
                        <a:pt x="23" y="5"/>
                      </a:cubicBezTo>
                      <a:cubicBezTo>
                        <a:pt x="25" y="6"/>
                        <a:pt x="27" y="7"/>
                        <a:pt x="29" y="8"/>
                      </a:cubicBezTo>
                      <a:cubicBezTo>
                        <a:pt x="30" y="8"/>
                        <a:pt x="31" y="8"/>
                        <a:pt x="31" y="7"/>
                      </a:cubicBezTo>
                      <a:cubicBezTo>
                        <a:pt x="32" y="6"/>
                        <a:pt x="32" y="5"/>
                        <a:pt x="31" y="5"/>
                      </a:cubicBezTo>
                      <a:cubicBezTo>
                        <a:pt x="29" y="3"/>
                        <a:pt x="26" y="2"/>
                        <a:pt x="24" y="2"/>
                      </a:cubicBezTo>
                      <a:cubicBezTo>
                        <a:pt x="13" y="0"/>
                        <a:pt x="2" y="8"/>
                        <a:pt x="0" y="19"/>
                      </a:cubicBezTo>
                      <a:cubicBezTo>
                        <a:pt x="0" y="21"/>
                        <a:pt x="0" y="24"/>
                        <a:pt x="1" y="26"/>
                      </a:cubicBezTo>
                      <a:cubicBezTo>
                        <a:pt x="1" y="27"/>
                        <a:pt x="2" y="28"/>
                        <a:pt x="2" y="28"/>
                      </a:cubicBezTo>
                      <a:cubicBezTo>
                        <a:pt x="3" y="28"/>
                        <a:pt x="3" y="28"/>
                        <a:pt x="3" y="28"/>
                      </a:cubicBezTo>
                      <a:close/>
                    </a:path>
                  </a:pathLst>
                </a:custGeom>
                <a:solidFill>
                  <a:srgbClr val="76717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72" name="i$ḻïḓé"/>
                <p:cNvSpPr>
                  <a:spLocks/>
                </p:cNvSpPr>
                <p:nvPr/>
              </p:nvSpPr>
              <p:spPr bwMode="auto">
                <a:xfrm>
                  <a:off x="2513013" y="3457575"/>
                  <a:ext cx="166688" cy="219075"/>
                </a:xfrm>
                <a:custGeom>
                  <a:avLst/>
                  <a:gdLst/>
                  <a:ahLst/>
                  <a:cxnLst>
                    <a:cxn ang="0">
                      <a:pos x="62" y="45"/>
                    </a:cxn>
                    <a:cxn ang="0">
                      <a:pos x="32" y="0"/>
                    </a:cxn>
                    <a:cxn ang="0">
                      <a:pos x="13" y="58"/>
                    </a:cxn>
                    <a:cxn ang="0">
                      <a:pos x="15" y="62"/>
                    </a:cxn>
                    <a:cxn ang="0">
                      <a:pos x="38" y="85"/>
                    </a:cxn>
                    <a:cxn ang="0">
                      <a:pos x="42" y="85"/>
                    </a:cxn>
                    <a:cxn ang="0">
                      <a:pos x="46" y="85"/>
                    </a:cxn>
                    <a:cxn ang="0">
                      <a:pos x="48" y="85"/>
                    </a:cxn>
                    <a:cxn ang="0">
                      <a:pos x="64" y="70"/>
                    </a:cxn>
                    <a:cxn ang="0">
                      <a:pos x="65" y="57"/>
                    </a:cxn>
                    <a:cxn ang="0">
                      <a:pos x="6" y="32"/>
                    </a:cxn>
                    <a:cxn ang="0">
                      <a:pos x="59" y="32"/>
                    </a:cxn>
                    <a:cxn ang="0">
                      <a:pos x="56" y="42"/>
                    </a:cxn>
                    <a:cxn ang="0">
                      <a:pos x="51" y="41"/>
                    </a:cxn>
                    <a:cxn ang="0">
                      <a:pos x="52" y="35"/>
                    </a:cxn>
                    <a:cxn ang="0">
                      <a:pos x="48" y="21"/>
                    </a:cxn>
                    <a:cxn ang="0">
                      <a:pos x="49" y="34"/>
                    </a:cxn>
                    <a:cxn ang="0">
                      <a:pos x="46" y="41"/>
                    </a:cxn>
                    <a:cxn ang="0">
                      <a:pos x="41" y="38"/>
                    </a:cxn>
                    <a:cxn ang="0">
                      <a:pos x="41" y="32"/>
                    </a:cxn>
                    <a:cxn ang="0">
                      <a:pos x="32" y="24"/>
                    </a:cxn>
                    <a:cxn ang="0">
                      <a:pos x="24" y="33"/>
                    </a:cxn>
                    <a:cxn ang="0">
                      <a:pos x="20" y="43"/>
                    </a:cxn>
                    <a:cxn ang="0">
                      <a:pos x="17" y="45"/>
                    </a:cxn>
                    <a:cxn ang="0">
                      <a:pos x="15" y="52"/>
                    </a:cxn>
                    <a:cxn ang="0">
                      <a:pos x="6" y="32"/>
                    </a:cxn>
                    <a:cxn ang="0">
                      <a:pos x="59" y="69"/>
                    </a:cxn>
                    <a:cxn ang="0">
                      <a:pos x="46" y="80"/>
                    </a:cxn>
                    <a:cxn ang="0">
                      <a:pos x="39" y="80"/>
                    </a:cxn>
                    <a:cxn ang="0">
                      <a:pos x="19" y="59"/>
                    </a:cxn>
                    <a:cxn ang="0">
                      <a:pos x="21" y="53"/>
                    </a:cxn>
                    <a:cxn ang="0">
                      <a:pos x="25" y="54"/>
                    </a:cxn>
                    <a:cxn ang="0">
                      <a:pos x="29" y="60"/>
                    </a:cxn>
                    <a:cxn ang="0">
                      <a:pos x="29" y="59"/>
                    </a:cxn>
                    <a:cxn ang="0">
                      <a:pos x="30" y="32"/>
                    </a:cxn>
                    <a:cxn ang="0">
                      <a:pos x="33" y="29"/>
                    </a:cxn>
                    <a:cxn ang="0">
                      <a:pos x="35" y="50"/>
                    </a:cxn>
                    <a:cxn ang="0">
                      <a:pos x="36" y="51"/>
                    </a:cxn>
                    <a:cxn ang="0">
                      <a:pos x="37" y="51"/>
                    </a:cxn>
                    <a:cxn ang="0">
                      <a:pos x="37" y="48"/>
                    </a:cxn>
                    <a:cxn ang="0">
                      <a:pos x="37" y="47"/>
                    </a:cxn>
                    <a:cxn ang="0">
                      <a:pos x="40" y="44"/>
                    </a:cxn>
                    <a:cxn ang="0">
                      <a:pos x="41" y="44"/>
                    </a:cxn>
                    <a:cxn ang="0">
                      <a:pos x="43" y="49"/>
                    </a:cxn>
                    <a:cxn ang="0">
                      <a:pos x="43" y="50"/>
                    </a:cxn>
                    <a:cxn ang="0">
                      <a:pos x="44" y="51"/>
                    </a:cxn>
                    <a:cxn ang="0">
                      <a:pos x="45" y="50"/>
                    </a:cxn>
                    <a:cxn ang="0">
                      <a:pos x="45" y="50"/>
                    </a:cxn>
                    <a:cxn ang="0">
                      <a:pos x="46" y="47"/>
                    </a:cxn>
                    <a:cxn ang="0">
                      <a:pos x="49" y="46"/>
                    </a:cxn>
                    <a:cxn ang="0">
                      <a:pos x="51" y="51"/>
                    </a:cxn>
                    <a:cxn ang="0">
                      <a:pos x="51" y="52"/>
                    </a:cxn>
                    <a:cxn ang="0">
                      <a:pos x="52" y="53"/>
                    </a:cxn>
                    <a:cxn ang="0">
                      <a:pos x="53" y="53"/>
                    </a:cxn>
                    <a:cxn ang="0">
                      <a:pos x="53" y="51"/>
                    </a:cxn>
                    <a:cxn ang="0">
                      <a:pos x="53" y="51"/>
                    </a:cxn>
                    <a:cxn ang="0">
                      <a:pos x="56" y="48"/>
                    </a:cxn>
                    <a:cxn ang="0">
                      <a:pos x="59" y="51"/>
                    </a:cxn>
                  </a:cxnLst>
                  <a:rect l="0" t="0" r="r" b="b"/>
                  <a:pathLst>
                    <a:path w="65" h="85">
                      <a:moveTo>
                        <a:pt x="65" y="51"/>
                      </a:moveTo>
                      <a:cubicBezTo>
                        <a:pt x="65" y="48"/>
                        <a:pt x="64" y="46"/>
                        <a:pt x="62" y="45"/>
                      </a:cubicBezTo>
                      <a:cubicBezTo>
                        <a:pt x="64" y="41"/>
                        <a:pt x="65" y="36"/>
                        <a:pt x="65" y="32"/>
                      </a:cubicBezTo>
                      <a:cubicBezTo>
                        <a:pt x="65" y="14"/>
                        <a:pt x="50" y="0"/>
                        <a:pt x="32" y="0"/>
                      </a:cubicBezTo>
                      <a:cubicBezTo>
                        <a:pt x="15" y="0"/>
                        <a:pt x="0" y="14"/>
                        <a:pt x="0" y="32"/>
                      </a:cubicBezTo>
                      <a:cubicBezTo>
                        <a:pt x="0" y="43"/>
                        <a:pt x="5" y="52"/>
                        <a:pt x="13" y="58"/>
                      </a:cubicBezTo>
                      <a:cubicBezTo>
                        <a:pt x="13" y="58"/>
                        <a:pt x="14" y="58"/>
                        <a:pt x="14" y="59"/>
                      </a:cubicBezTo>
                      <a:cubicBezTo>
                        <a:pt x="14" y="60"/>
                        <a:pt x="14" y="61"/>
                        <a:pt x="15" y="62"/>
                      </a:cubicBezTo>
                      <a:cubicBezTo>
                        <a:pt x="18" y="66"/>
                        <a:pt x="21" y="71"/>
                        <a:pt x="24" y="76"/>
                      </a:cubicBezTo>
                      <a:cubicBezTo>
                        <a:pt x="28" y="81"/>
                        <a:pt x="32" y="84"/>
                        <a:pt x="38" y="85"/>
                      </a:cubicBezTo>
                      <a:cubicBezTo>
                        <a:pt x="39" y="85"/>
                        <a:pt x="40" y="85"/>
                        <a:pt x="41" y="85"/>
                      </a:cubicBezTo>
                      <a:cubicBezTo>
                        <a:pt x="41" y="85"/>
                        <a:pt x="41" y="85"/>
                        <a:pt x="42" y="85"/>
                      </a:cubicBezTo>
                      <a:cubicBezTo>
                        <a:pt x="42" y="85"/>
                        <a:pt x="42" y="85"/>
                        <a:pt x="42" y="85"/>
                      </a:cubicBezTo>
                      <a:cubicBezTo>
                        <a:pt x="46" y="85"/>
                        <a:pt x="46" y="85"/>
                        <a:pt x="46" y="85"/>
                      </a:cubicBezTo>
                      <a:cubicBezTo>
                        <a:pt x="46" y="85"/>
                        <a:pt x="47" y="85"/>
                        <a:pt x="47" y="85"/>
                      </a:cubicBezTo>
                      <a:cubicBezTo>
                        <a:pt x="47" y="85"/>
                        <a:pt x="47" y="85"/>
                        <a:pt x="48" y="85"/>
                      </a:cubicBezTo>
                      <a:cubicBezTo>
                        <a:pt x="48" y="85"/>
                        <a:pt x="49" y="85"/>
                        <a:pt x="49" y="85"/>
                      </a:cubicBezTo>
                      <a:cubicBezTo>
                        <a:pt x="57" y="84"/>
                        <a:pt x="63" y="78"/>
                        <a:pt x="64" y="70"/>
                      </a:cubicBezTo>
                      <a:cubicBezTo>
                        <a:pt x="64" y="69"/>
                        <a:pt x="65" y="67"/>
                        <a:pt x="65" y="66"/>
                      </a:cubicBezTo>
                      <a:cubicBezTo>
                        <a:pt x="65" y="60"/>
                        <a:pt x="65" y="59"/>
                        <a:pt x="65" y="57"/>
                      </a:cubicBezTo>
                      <a:cubicBezTo>
                        <a:pt x="65" y="56"/>
                        <a:pt x="65" y="54"/>
                        <a:pt x="65" y="51"/>
                      </a:cubicBezTo>
                      <a:close/>
                      <a:moveTo>
                        <a:pt x="6" y="32"/>
                      </a:moveTo>
                      <a:cubicBezTo>
                        <a:pt x="6" y="17"/>
                        <a:pt x="18" y="5"/>
                        <a:pt x="32" y="5"/>
                      </a:cubicBezTo>
                      <a:cubicBezTo>
                        <a:pt x="47" y="5"/>
                        <a:pt x="59" y="17"/>
                        <a:pt x="59" y="32"/>
                      </a:cubicBezTo>
                      <a:cubicBezTo>
                        <a:pt x="59" y="36"/>
                        <a:pt x="58" y="39"/>
                        <a:pt x="57" y="42"/>
                      </a:cubicBezTo>
                      <a:cubicBezTo>
                        <a:pt x="57" y="42"/>
                        <a:pt x="57" y="42"/>
                        <a:pt x="56" y="42"/>
                      </a:cubicBezTo>
                      <a:cubicBezTo>
                        <a:pt x="56" y="42"/>
                        <a:pt x="55" y="43"/>
                        <a:pt x="54" y="43"/>
                      </a:cubicBezTo>
                      <a:cubicBezTo>
                        <a:pt x="53" y="42"/>
                        <a:pt x="52" y="41"/>
                        <a:pt x="51" y="41"/>
                      </a:cubicBezTo>
                      <a:cubicBezTo>
                        <a:pt x="51" y="41"/>
                        <a:pt x="51" y="41"/>
                        <a:pt x="51" y="41"/>
                      </a:cubicBezTo>
                      <a:cubicBezTo>
                        <a:pt x="51" y="39"/>
                        <a:pt x="52" y="37"/>
                        <a:pt x="52" y="35"/>
                      </a:cubicBezTo>
                      <a:cubicBezTo>
                        <a:pt x="53" y="31"/>
                        <a:pt x="52" y="26"/>
                        <a:pt x="50" y="22"/>
                      </a:cubicBezTo>
                      <a:cubicBezTo>
                        <a:pt x="50" y="21"/>
                        <a:pt x="49" y="21"/>
                        <a:pt x="48" y="21"/>
                      </a:cubicBezTo>
                      <a:cubicBezTo>
                        <a:pt x="47" y="22"/>
                        <a:pt x="46" y="23"/>
                        <a:pt x="47" y="24"/>
                      </a:cubicBezTo>
                      <a:cubicBezTo>
                        <a:pt x="49" y="27"/>
                        <a:pt x="49" y="31"/>
                        <a:pt x="49" y="34"/>
                      </a:cubicBezTo>
                      <a:cubicBezTo>
                        <a:pt x="48" y="37"/>
                        <a:pt x="48" y="39"/>
                        <a:pt x="46" y="41"/>
                      </a:cubicBezTo>
                      <a:cubicBezTo>
                        <a:pt x="46" y="41"/>
                        <a:pt x="46" y="41"/>
                        <a:pt x="46" y="41"/>
                      </a:cubicBezTo>
                      <a:cubicBezTo>
                        <a:pt x="45" y="40"/>
                        <a:pt x="45" y="40"/>
                        <a:pt x="44" y="39"/>
                      </a:cubicBezTo>
                      <a:cubicBezTo>
                        <a:pt x="43" y="39"/>
                        <a:pt x="42" y="38"/>
                        <a:pt x="41" y="38"/>
                      </a:cubicBezTo>
                      <a:cubicBezTo>
                        <a:pt x="41" y="38"/>
                        <a:pt x="41" y="38"/>
                        <a:pt x="41" y="38"/>
                      </a:cubicBezTo>
                      <a:cubicBezTo>
                        <a:pt x="41" y="36"/>
                        <a:pt x="41" y="34"/>
                        <a:pt x="41" y="32"/>
                      </a:cubicBezTo>
                      <a:cubicBezTo>
                        <a:pt x="41" y="28"/>
                        <a:pt x="38" y="25"/>
                        <a:pt x="34" y="24"/>
                      </a:cubicBezTo>
                      <a:cubicBezTo>
                        <a:pt x="33" y="24"/>
                        <a:pt x="33" y="24"/>
                        <a:pt x="32" y="24"/>
                      </a:cubicBezTo>
                      <a:cubicBezTo>
                        <a:pt x="28" y="24"/>
                        <a:pt x="25" y="27"/>
                        <a:pt x="24" y="31"/>
                      </a:cubicBezTo>
                      <a:cubicBezTo>
                        <a:pt x="24" y="32"/>
                        <a:pt x="24" y="32"/>
                        <a:pt x="24" y="33"/>
                      </a:cubicBezTo>
                      <a:cubicBezTo>
                        <a:pt x="24" y="46"/>
                        <a:pt x="24" y="46"/>
                        <a:pt x="24" y="46"/>
                      </a:cubicBezTo>
                      <a:cubicBezTo>
                        <a:pt x="22" y="45"/>
                        <a:pt x="21" y="44"/>
                        <a:pt x="20" y="43"/>
                      </a:cubicBezTo>
                      <a:cubicBezTo>
                        <a:pt x="19" y="42"/>
                        <a:pt x="18" y="42"/>
                        <a:pt x="17" y="42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8" y="46"/>
                        <a:pt x="19" y="47"/>
                        <a:pt x="20" y="48"/>
                      </a:cubicBezTo>
                      <a:cubicBezTo>
                        <a:pt x="18" y="48"/>
                        <a:pt x="16" y="50"/>
                        <a:pt x="15" y="52"/>
                      </a:cubicBezTo>
                      <a:cubicBezTo>
                        <a:pt x="15" y="52"/>
                        <a:pt x="15" y="52"/>
                        <a:pt x="14" y="52"/>
                      </a:cubicBezTo>
                      <a:cubicBezTo>
                        <a:pt x="9" y="47"/>
                        <a:pt x="6" y="40"/>
                        <a:pt x="6" y="32"/>
                      </a:cubicBezTo>
                      <a:close/>
                      <a:moveTo>
                        <a:pt x="59" y="66"/>
                      </a:moveTo>
                      <a:cubicBezTo>
                        <a:pt x="59" y="67"/>
                        <a:pt x="59" y="68"/>
                        <a:pt x="59" y="69"/>
                      </a:cubicBezTo>
                      <a:cubicBezTo>
                        <a:pt x="58" y="75"/>
                        <a:pt x="54" y="79"/>
                        <a:pt x="49" y="80"/>
                      </a:cubicBezTo>
                      <a:cubicBezTo>
                        <a:pt x="48" y="80"/>
                        <a:pt x="47" y="80"/>
                        <a:pt x="46" y="80"/>
                      </a:cubicBezTo>
                      <a:cubicBezTo>
                        <a:pt x="45" y="80"/>
                        <a:pt x="44" y="80"/>
                        <a:pt x="42" y="80"/>
                      </a:cubicBezTo>
                      <a:cubicBezTo>
                        <a:pt x="41" y="80"/>
                        <a:pt x="40" y="80"/>
                        <a:pt x="39" y="80"/>
                      </a:cubicBezTo>
                      <a:cubicBezTo>
                        <a:pt x="35" y="79"/>
                        <a:pt x="31" y="77"/>
                        <a:pt x="29" y="73"/>
                      </a:cubicBezTo>
                      <a:cubicBezTo>
                        <a:pt x="26" y="68"/>
                        <a:pt x="22" y="63"/>
                        <a:pt x="19" y="59"/>
                      </a:cubicBezTo>
                      <a:cubicBezTo>
                        <a:pt x="19" y="58"/>
                        <a:pt x="19" y="58"/>
                        <a:pt x="19" y="57"/>
                      </a:cubicBezTo>
                      <a:cubicBezTo>
                        <a:pt x="18" y="55"/>
                        <a:pt x="19" y="53"/>
                        <a:pt x="21" y="53"/>
                      </a:cubicBezTo>
                      <a:cubicBezTo>
                        <a:pt x="22" y="53"/>
                        <a:pt x="22" y="53"/>
                        <a:pt x="22" y="53"/>
                      </a:cubicBezTo>
                      <a:cubicBezTo>
                        <a:pt x="23" y="53"/>
                        <a:pt x="24" y="53"/>
                        <a:pt x="25" y="54"/>
                      </a:cubicBezTo>
                      <a:cubicBezTo>
                        <a:pt x="26" y="56"/>
                        <a:pt x="28" y="58"/>
                        <a:pt x="29" y="59"/>
                      </a:cubicBezTo>
                      <a:cubicBezTo>
                        <a:pt x="29" y="60"/>
                        <a:pt x="29" y="60"/>
                        <a:pt x="29" y="60"/>
                      </a:cubicBezTo>
                      <a:cubicBezTo>
                        <a:pt x="29" y="60"/>
                        <a:pt x="29" y="60"/>
                        <a:pt x="29" y="60"/>
                      </a:cubicBezTo>
                      <a:cubicBezTo>
                        <a:pt x="29" y="60"/>
                        <a:pt x="29" y="60"/>
                        <a:pt x="29" y="59"/>
                      </a:cubicBezTo>
                      <a:cubicBezTo>
                        <a:pt x="29" y="52"/>
                        <a:pt x="29" y="40"/>
                        <a:pt x="29" y="33"/>
                      </a:cubicBezTo>
                      <a:cubicBezTo>
                        <a:pt x="29" y="32"/>
                        <a:pt x="29" y="32"/>
                        <a:pt x="30" y="32"/>
                      </a:cubicBezTo>
                      <a:cubicBezTo>
                        <a:pt x="30" y="30"/>
                        <a:pt x="31" y="29"/>
                        <a:pt x="32" y="29"/>
                      </a:cubicBezTo>
                      <a:cubicBezTo>
                        <a:pt x="33" y="29"/>
                        <a:pt x="33" y="29"/>
                        <a:pt x="33" y="29"/>
                      </a:cubicBezTo>
                      <a:cubicBezTo>
                        <a:pt x="34" y="29"/>
                        <a:pt x="35" y="31"/>
                        <a:pt x="35" y="32"/>
                      </a:cubicBezTo>
                      <a:cubicBezTo>
                        <a:pt x="35" y="37"/>
                        <a:pt x="35" y="45"/>
                        <a:pt x="35" y="50"/>
                      </a:cubicBezTo>
                      <a:cubicBezTo>
                        <a:pt x="35" y="50"/>
                        <a:pt x="35" y="50"/>
                        <a:pt x="36" y="51"/>
                      </a:cubicBezTo>
                      <a:cubicBezTo>
                        <a:pt x="36" y="51"/>
                        <a:pt x="36" y="51"/>
                        <a:pt x="36" y="51"/>
                      </a:cubicBezTo>
                      <a:cubicBezTo>
                        <a:pt x="36" y="51"/>
                        <a:pt x="36" y="51"/>
                        <a:pt x="36" y="51"/>
                      </a:cubicBezTo>
                      <a:cubicBezTo>
                        <a:pt x="37" y="51"/>
                        <a:pt x="37" y="51"/>
                        <a:pt x="37" y="51"/>
                      </a:cubicBezTo>
                      <a:cubicBezTo>
                        <a:pt x="37" y="50"/>
                        <a:pt x="37" y="50"/>
                        <a:pt x="37" y="50"/>
                      </a:cubicBezTo>
                      <a:cubicBezTo>
                        <a:pt x="37" y="48"/>
                        <a:pt x="37" y="48"/>
                        <a:pt x="37" y="48"/>
                      </a:cubicBezTo>
                      <a:cubicBezTo>
                        <a:pt x="37" y="49"/>
                        <a:pt x="37" y="49"/>
                        <a:pt x="37" y="49"/>
                      </a:cubicBezTo>
                      <a:cubicBezTo>
                        <a:pt x="37" y="49"/>
                        <a:pt x="37" y="49"/>
                        <a:pt x="37" y="47"/>
                      </a:cubicBezTo>
                      <a:cubicBezTo>
                        <a:pt x="37" y="46"/>
                        <a:pt x="38" y="45"/>
                        <a:pt x="39" y="44"/>
                      </a:cubicBezTo>
                      <a:cubicBezTo>
                        <a:pt x="39" y="44"/>
                        <a:pt x="39" y="44"/>
                        <a:pt x="40" y="44"/>
                      </a:cubicBezTo>
                      <a:cubicBezTo>
                        <a:pt x="40" y="44"/>
                        <a:pt x="41" y="44"/>
                        <a:pt x="41" y="44"/>
                      </a:cubicBezTo>
                      <a:cubicBezTo>
                        <a:pt x="41" y="44"/>
                        <a:pt x="41" y="44"/>
                        <a:pt x="41" y="44"/>
                      </a:cubicBezTo>
                      <a:cubicBezTo>
                        <a:pt x="43" y="44"/>
                        <a:pt x="43" y="46"/>
                        <a:pt x="43" y="47"/>
                      </a:cubicBezTo>
                      <a:cubicBezTo>
                        <a:pt x="43" y="49"/>
                        <a:pt x="43" y="49"/>
                        <a:pt x="43" y="49"/>
                      </a:cubicBezTo>
                      <a:cubicBezTo>
                        <a:pt x="43" y="48"/>
                        <a:pt x="43" y="48"/>
                        <a:pt x="43" y="48"/>
                      </a:cubicBezTo>
                      <a:cubicBezTo>
                        <a:pt x="43" y="48"/>
                        <a:pt x="43" y="48"/>
                        <a:pt x="43" y="50"/>
                      </a:cubicBezTo>
                      <a:cubicBezTo>
                        <a:pt x="43" y="50"/>
                        <a:pt x="43" y="50"/>
                        <a:pt x="43" y="50"/>
                      </a:cubicBezTo>
                      <a:cubicBezTo>
                        <a:pt x="43" y="51"/>
                        <a:pt x="44" y="51"/>
                        <a:pt x="44" y="51"/>
                      </a:cubicBezTo>
                      <a:cubicBezTo>
                        <a:pt x="44" y="51"/>
                        <a:pt x="44" y="51"/>
                        <a:pt x="44" y="51"/>
                      </a:cubicBezTo>
                      <a:cubicBezTo>
                        <a:pt x="45" y="51"/>
                        <a:pt x="45" y="51"/>
                        <a:pt x="45" y="50"/>
                      </a:cubicBezTo>
                      <a:cubicBezTo>
                        <a:pt x="45" y="50"/>
                        <a:pt x="45" y="50"/>
                        <a:pt x="45" y="50"/>
                      </a:cubicBezTo>
                      <a:cubicBezTo>
                        <a:pt x="45" y="50"/>
                        <a:pt x="45" y="50"/>
                        <a:pt x="45" y="50"/>
                      </a:cubicBezTo>
                      <a:cubicBezTo>
                        <a:pt x="45" y="50"/>
                        <a:pt x="45" y="49"/>
                        <a:pt x="45" y="49"/>
                      </a:cubicBezTo>
                      <a:cubicBezTo>
                        <a:pt x="45" y="48"/>
                        <a:pt x="46" y="48"/>
                        <a:pt x="46" y="47"/>
                      </a:cubicBezTo>
                      <a:cubicBezTo>
                        <a:pt x="47" y="46"/>
                        <a:pt x="47" y="46"/>
                        <a:pt x="48" y="46"/>
                      </a:cubicBezTo>
                      <a:cubicBezTo>
                        <a:pt x="49" y="46"/>
                        <a:pt x="49" y="46"/>
                        <a:pt x="49" y="46"/>
                      </a:cubicBezTo>
                      <a:cubicBezTo>
                        <a:pt x="51" y="46"/>
                        <a:pt x="51" y="48"/>
                        <a:pt x="51" y="49"/>
                      </a:cubicBezTo>
                      <a:cubicBezTo>
                        <a:pt x="51" y="51"/>
                        <a:pt x="51" y="51"/>
                        <a:pt x="51" y="51"/>
                      </a:cubicBezTo>
                      <a:cubicBezTo>
                        <a:pt x="51" y="50"/>
                        <a:pt x="51" y="50"/>
                        <a:pt x="51" y="50"/>
                      </a:cubicBezTo>
                      <a:cubicBezTo>
                        <a:pt x="51" y="50"/>
                        <a:pt x="51" y="50"/>
                        <a:pt x="51" y="52"/>
                      </a:cubicBezTo>
                      <a:cubicBezTo>
                        <a:pt x="51" y="52"/>
                        <a:pt x="51" y="52"/>
                        <a:pt x="51" y="52"/>
                      </a:cubicBezTo>
                      <a:cubicBezTo>
                        <a:pt x="51" y="53"/>
                        <a:pt x="52" y="53"/>
                        <a:pt x="52" y="53"/>
                      </a:cubicBezTo>
                      <a:cubicBezTo>
                        <a:pt x="52" y="53"/>
                        <a:pt x="52" y="53"/>
                        <a:pt x="52" y="53"/>
                      </a:cubicBezTo>
                      <a:cubicBezTo>
                        <a:pt x="53" y="53"/>
                        <a:pt x="53" y="53"/>
                        <a:pt x="53" y="53"/>
                      </a:cubicBezTo>
                      <a:cubicBezTo>
                        <a:pt x="53" y="52"/>
                        <a:pt x="53" y="52"/>
                        <a:pt x="53" y="52"/>
                      </a:cubicBezTo>
                      <a:cubicBezTo>
                        <a:pt x="53" y="52"/>
                        <a:pt x="53" y="51"/>
                        <a:pt x="53" y="51"/>
                      </a:cubicBezTo>
                      <a:cubicBezTo>
                        <a:pt x="53" y="52"/>
                        <a:pt x="53" y="52"/>
                        <a:pt x="53" y="52"/>
                      </a:cubicBezTo>
                      <a:cubicBezTo>
                        <a:pt x="53" y="52"/>
                        <a:pt x="53" y="52"/>
                        <a:pt x="53" y="51"/>
                      </a:cubicBezTo>
                      <a:cubicBezTo>
                        <a:pt x="53" y="51"/>
                        <a:pt x="53" y="50"/>
                        <a:pt x="54" y="49"/>
                      </a:cubicBezTo>
                      <a:cubicBezTo>
                        <a:pt x="54" y="48"/>
                        <a:pt x="55" y="48"/>
                        <a:pt x="56" y="48"/>
                      </a:cubicBezTo>
                      <a:cubicBezTo>
                        <a:pt x="57" y="48"/>
                        <a:pt x="57" y="48"/>
                        <a:pt x="57" y="48"/>
                      </a:cubicBezTo>
                      <a:cubicBezTo>
                        <a:pt x="58" y="48"/>
                        <a:pt x="59" y="49"/>
                        <a:pt x="59" y="51"/>
                      </a:cubicBezTo>
                      <a:cubicBezTo>
                        <a:pt x="59" y="60"/>
                        <a:pt x="59" y="57"/>
                        <a:pt x="59" y="66"/>
                      </a:cubicBezTo>
                      <a:close/>
                    </a:path>
                  </a:pathLst>
                </a:custGeom>
                <a:solidFill>
                  <a:srgbClr val="76717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  <p:grpSp>
            <p:nvGrpSpPr>
              <p:cNvPr id="166" name="işḷiḑé"/>
              <p:cNvGrpSpPr/>
              <p:nvPr/>
            </p:nvGrpSpPr>
            <p:grpSpPr>
              <a:xfrm>
                <a:off x="7626984" y="4311346"/>
                <a:ext cx="397975" cy="389324"/>
                <a:chOff x="6516688" y="1757363"/>
                <a:chExt cx="219075" cy="214313"/>
              </a:xfrm>
              <a:solidFill>
                <a:schemeClr val="accent5"/>
              </a:solidFill>
            </p:grpSpPr>
            <p:sp>
              <p:nvSpPr>
                <p:cNvPr id="167" name="i$ľide"/>
                <p:cNvSpPr>
                  <a:spLocks/>
                </p:cNvSpPr>
                <p:nvPr/>
              </p:nvSpPr>
              <p:spPr bwMode="auto">
                <a:xfrm>
                  <a:off x="6583363" y="1822450"/>
                  <a:ext cx="87313" cy="87313"/>
                </a:xfrm>
                <a:custGeom>
                  <a:avLst/>
                  <a:gdLst/>
                  <a:ahLst/>
                  <a:cxnLst>
                    <a:cxn ang="0">
                      <a:pos x="0" y="17"/>
                    </a:cxn>
                    <a:cxn ang="0">
                      <a:pos x="17" y="34"/>
                    </a:cxn>
                    <a:cxn ang="0">
                      <a:pos x="34" y="17"/>
                    </a:cxn>
                    <a:cxn ang="0">
                      <a:pos x="17" y="0"/>
                    </a:cxn>
                    <a:cxn ang="0">
                      <a:pos x="0" y="17"/>
                    </a:cxn>
                    <a:cxn ang="0">
                      <a:pos x="29" y="17"/>
                    </a:cxn>
                    <a:cxn ang="0">
                      <a:pos x="17" y="29"/>
                    </a:cxn>
                    <a:cxn ang="0">
                      <a:pos x="5" y="17"/>
                    </a:cxn>
                    <a:cxn ang="0">
                      <a:pos x="17" y="6"/>
                    </a:cxn>
                    <a:cxn ang="0">
                      <a:pos x="29" y="17"/>
                    </a:cxn>
                  </a:cxnLst>
                  <a:rect l="0" t="0" r="r" b="b"/>
                  <a:pathLst>
                    <a:path w="34" h="34">
                      <a:moveTo>
                        <a:pt x="0" y="17"/>
                      </a:moveTo>
                      <a:cubicBezTo>
                        <a:pt x="0" y="27"/>
                        <a:pt x="7" y="34"/>
                        <a:pt x="17" y="34"/>
                      </a:cubicBezTo>
                      <a:cubicBezTo>
                        <a:pt x="26" y="34"/>
                        <a:pt x="34" y="27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ubicBezTo>
                        <a:pt x="7" y="0"/>
                        <a:pt x="0" y="8"/>
                        <a:pt x="0" y="17"/>
                      </a:cubicBezTo>
                      <a:close/>
                      <a:moveTo>
                        <a:pt x="29" y="17"/>
                      </a:moveTo>
                      <a:cubicBezTo>
                        <a:pt x="29" y="24"/>
                        <a:pt x="23" y="29"/>
                        <a:pt x="17" y="29"/>
                      </a:cubicBezTo>
                      <a:cubicBezTo>
                        <a:pt x="10" y="29"/>
                        <a:pt x="5" y="24"/>
                        <a:pt x="5" y="17"/>
                      </a:cubicBezTo>
                      <a:cubicBezTo>
                        <a:pt x="5" y="11"/>
                        <a:pt x="10" y="6"/>
                        <a:pt x="17" y="6"/>
                      </a:cubicBezTo>
                      <a:cubicBezTo>
                        <a:pt x="23" y="6"/>
                        <a:pt x="29" y="11"/>
                        <a:pt x="29" y="1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68" name="íṥļidê"/>
                <p:cNvSpPr>
                  <a:spLocks/>
                </p:cNvSpPr>
                <p:nvPr/>
              </p:nvSpPr>
              <p:spPr bwMode="auto">
                <a:xfrm>
                  <a:off x="6516688" y="1757363"/>
                  <a:ext cx="219075" cy="214313"/>
                </a:xfrm>
                <a:custGeom>
                  <a:avLst/>
                  <a:gdLst/>
                  <a:ahLst/>
                  <a:cxnLst>
                    <a:cxn ang="0">
                      <a:pos x="77" y="39"/>
                    </a:cxn>
                    <a:cxn ang="0">
                      <a:pos x="79" y="27"/>
                    </a:cxn>
                    <a:cxn ang="0">
                      <a:pos x="73" y="12"/>
                    </a:cxn>
                    <a:cxn ang="0">
                      <a:pos x="67" y="11"/>
                    </a:cxn>
                    <a:cxn ang="0">
                      <a:pos x="54" y="10"/>
                    </a:cxn>
                    <a:cxn ang="0">
                      <a:pos x="48" y="0"/>
                    </a:cxn>
                    <a:cxn ang="0">
                      <a:pos x="38" y="0"/>
                    </a:cxn>
                    <a:cxn ang="0">
                      <a:pos x="32" y="10"/>
                    </a:cxn>
                    <a:cxn ang="0">
                      <a:pos x="18" y="11"/>
                    </a:cxn>
                    <a:cxn ang="0">
                      <a:pos x="12" y="12"/>
                    </a:cxn>
                    <a:cxn ang="0">
                      <a:pos x="6" y="27"/>
                    </a:cxn>
                    <a:cxn ang="0">
                      <a:pos x="8" y="39"/>
                    </a:cxn>
                    <a:cxn ang="0">
                      <a:pos x="0" y="47"/>
                    </a:cxn>
                    <a:cxn ang="0">
                      <a:pos x="8" y="61"/>
                    </a:cxn>
                    <a:cxn ang="0">
                      <a:pos x="19" y="67"/>
                    </a:cxn>
                    <a:cxn ang="0">
                      <a:pos x="20" y="78"/>
                    </a:cxn>
                    <a:cxn ang="0">
                      <a:pos x="31" y="83"/>
                    </a:cxn>
                    <a:cxn ang="0">
                      <a:pos x="39" y="77"/>
                    </a:cxn>
                    <a:cxn ang="0">
                      <a:pos x="46" y="77"/>
                    </a:cxn>
                    <a:cxn ang="0">
                      <a:pos x="54" y="83"/>
                    </a:cxn>
                    <a:cxn ang="0">
                      <a:pos x="66" y="78"/>
                    </a:cxn>
                    <a:cxn ang="0">
                      <a:pos x="67" y="67"/>
                    </a:cxn>
                    <a:cxn ang="0">
                      <a:pos x="78" y="61"/>
                    </a:cxn>
                    <a:cxn ang="0">
                      <a:pos x="85" y="47"/>
                    </a:cxn>
                    <a:cxn ang="0">
                      <a:pos x="61" y="20"/>
                    </a:cxn>
                    <a:cxn ang="0">
                      <a:pos x="75" y="23"/>
                    </a:cxn>
                    <a:cxn ang="0">
                      <a:pos x="71" y="26"/>
                    </a:cxn>
                    <a:cxn ang="0">
                      <a:pos x="68" y="27"/>
                    </a:cxn>
                    <a:cxn ang="0">
                      <a:pos x="46" y="71"/>
                    </a:cxn>
                    <a:cxn ang="0">
                      <a:pos x="14" y="46"/>
                    </a:cxn>
                    <a:cxn ang="0">
                      <a:pos x="25" y="19"/>
                    </a:cxn>
                    <a:cxn ang="0">
                      <a:pos x="26" y="19"/>
                    </a:cxn>
                    <a:cxn ang="0">
                      <a:pos x="36" y="14"/>
                    </a:cxn>
                    <a:cxn ang="0">
                      <a:pos x="49" y="14"/>
                    </a:cxn>
                    <a:cxn ang="0">
                      <a:pos x="61" y="20"/>
                    </a:cxn>
                    <a:cxn ang="0">
                      <a:pos x="43" y="5"/>
                    </a:cxn>
                    <a:cxn ang="0">
                      <a:pos x="48" y="10"/>
                    </a:cxn>
                    <a:cxn ang="0">
                      <a:pos x="37" y="10"/>
                    </a:cxn>
                    <a:cxn ang="0">
                      <a:pos x="16" y="16"/>
                    </a:cxn>
                    <a:cxn ang="0">
                      <a:pos x="17" y="22"/>
                    </a:cxn>
                    <a:cxn ang="0">
                      <a:pos x="11" y="23"/>
                    </a:cxn>
                    <a:cxn ang="0">
                      <a:pos x="6" y="47"/>
                    </a:cxn>
                    <a:cxn ang="0">
                      <a:pos x="11" y="46"/>
                    </a:cxn>
                    <a:cxn ang="0">
                      <a:pos x="8" y="56"/>
                    </a:cxn>
                    <a:cxn ang="0">
                      <a:pos x="23" y="74"/>
                    </a:cxn>
                    <a:cxn ang="0">
                      <a:pos x="35" y="74"/>
                    </a:cxn>
                    <a:cxn ang="0">
                      <a:pos x="23" y="74"/>
                    </a:cxn>
                    <a:cxn ang="0">
                      <a:pos x="51" y="74"/>
                    </a:cxn>
                    <a:cxn ang="0">
                      <a:pos x="63" y="74"/>
                    </a:cxn>
                    <a:cxn ang="0">
                      <a:pos x="78" y="56"/>
                    </a:cxn>
                    <a:cxn ang="0">
                      <a:pos x="75" y="44"/>
                    </a:cxn>
                    <a:cxn ang="0">
                      <a:pos x="78" y="56"/>
                    </a:cxn>
                  </a:cxnLst>
                  <a:rect l="0" t="0" r="r" b="b"/>
                  <a:pathLst>
                    <a:path w="85" h="83">
                      <a:moveTo>
                        <a:pt x="82" y="42"/>
                      </a:moveTo>
                      <a:cubicBezTo>
                        <a:pt x="77" y="39"/>
                        <a:pt x="77" y="39"/>
                        <a:pt x="77" y="39"/>
                      </a:cubicBezTo>
                      <a:cubicBezTo>
                        <a:pt x="77" y="37"/>
                        <a:pt x="76" y="34"/>
                        <a:pt x="75" y="31"/>
                      </a:cubicBezTo>
                      <a:cubicBezTo>
                        <a:pt x="79" y="27"/>
                        <a:pt x="79" y="27"/>
                        <a:pt x="79" y="27"/>
                      </a:cubicBezTo>
                      <a:cubicBezTo>
                        <a:pt x="81" y="25"/>
                        <a:pt x="81" y="23"/>
                        <a:pt x="80" y="21"/>
                      </a:cubicBezTo>
                      <a:cubicBezTo>
                        <a:pt x="78" y="18"/>
                        <a:pt x="76" y="15"/>
                        <a:pt x="73" y="12"/>
                      </a:cubicBezTo>
                      <a:cubicBezTo>
                        <a:pt x="72" y="11"/>
                        <a:pt x="71" y="11"/>
                        <a:pt x="70" y="11"/>
                      </a:cubicBezTo>
                      <a:cubicBezTo>
                        <a:pt x="69" y="11"/>
                        <a:pt x="68" y="11"/>
                        <a:pt x="67" y="11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59" y="12"/>
                        <a:pt x="57" y="11"/>
                        <a:pt x="54" y="10"/>
                      </a:cubicBezTo>
                      <a:cubicBezTo>
                        <a:pt x="52" y="4"/>
                        <a:pt x="52" y="4"/>
                        <a:pt x="52" y="4"/>
                      </a:cubicBezTo>
                      <a:cubicBezTo>
                        <a:pt x="52" y="2"/>
                        <a:pt x="50" y="0"/>
                        <a:pt x="48" y="0"/>
                      </a:cubicBezTo>
                      <a:cubicBezTo>
                        <a:pt x="46" y="0"/>
                        <a:pt x="44" y="0"/>
                        <a:pt x="43" y="0"/>
                      </a:cubicBezTo>
                      <a:cubicBezTo>
                        <a:pt x="41" y="0"/>
                        <a:pt x="40" y="0"/>
                        <a:pt x="38" y="0"/>
                      </a:cubicBezTo>
                      <a:cubicBezTo>
                        <a:pt x="36" y="0"/>
                        <a:pt x="34" y="2"/>
                        <a:pt x="33" y="4"/>
                      </a:cubicBezTo>
                      <a:cubicBezTo>
                        <a:pt x="32" y="10"/>
                        <a:pt x="32" y="10"/>
                        <a:pt x="32" y="10"/>
                      </a:cubicBezTo>
                      <a:cubicBezTo>
                        <a:pt x="29" y="11"/>
                        <a:pt x="26" y="12"/>
                        <a:pt x="24" y="14"/>
                      </a:cubicBezTo>
                      <a:cubicBezTo>
                        <a:pt x="18" y="11"/>
                        <a:pt x="18" y="11"/>
                        <a:pt x="18" y="11"/>
                      </a:cubicBezTo>
                      <a:cubicBezTo>
                        <a:pt x="18" y="11"/>
                        <a:pt x="17" y="11"/>
                        <a:pt x="16" y="11"/>
                      </a:cubicBezTo>
                      <a:cubicBezTo>
                        <a:pt x="15" y="11"/>
                        <a:pt x="13" y="11"/>
                        <a:pt x="12" y="12"/>
                      </a:cubicBezTo>
                      <a:cubicBezTo>
                        <a:pt x="10" y="15"/>
                        <a:pt x="8" y="18"/>
                        <a:pt x="6" y="21"/>
                      </a:cubicBezTo>
                      <a:cubicBezTo>
                        <a:pt x="5" y="23"/>
                        <a:pt x="5" y="25"/>
                        <a:pt x="6" y="27"/>
                      </a:cubicBezTo>
                      <a:cubicBezTo>
                        <a:pt x="10" y="31"/>
                        <a:pt x="10" y="31"/>
                        <a:pt x="10" y="31"/>
                      </a:cubicBezTo>
                      <a:cubicBezTo>
                        <a:pt x="9" y="34"/>
                        <a:pt x="9" y="37"/>
                        <a:pt x="8" y="39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" y="43"/>
                        <a:pt x="0" y="45"/>
                        <a:pt x="0" y="47"/>
                      </a:cubicBezTo>
                      <a:cubicBezTo>
                        <a:pt x="1" y="51"/>
                        <a:pt x="2" y="54"/>
                        <a:pt x="3" y="58"/>
                      </a:cubicBezTo>
                      <a:cubicBezTo>
                        <a:pt x="4" y="60"/>
                        <a:pt x="6" y="61"/>
                        <a:pt x="8" y="61"/>
                      </a:cubicBezTo>
                      <a:cubicBezTo>
                        <a:pt x="14" y="61"/>
                        <a:pt x="14" y="61"/>
                        <a:pt x="14" y="61"/>
                      </a:cubicBezTo>
                      <a:cubicBezTo>
                        <a:pt x="15" y="63"/>
                        <a:pt x="17" y="65"/>
                        <a:pt x="19" y="67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cubicBezTo>
                        <a:pt x="17" y="75"/>
                        <a:pt x="18" y="77"/>
                        <a:pt x="20" y="78"/>
                      </a:cubicBezTo>
                      <a:cubicBezTo>
                        <a:pt x="23" y="80"/>
                        <a:pt x="26" y="82"/>
                        <a:pt x="30" y="83"/>
                      </a:cubicBezTo>
                      <a:cubicBezTo>
                        <a:pt x="30" y="83"/>
                        <a:pt x="31" y="83"/>
                        <a:pt x="31" y="83"/>
                      </a:cubicBezTo>
                      <a:cubicBezTo>
                        <a:pt x="33" y="83"/>
                        <a:pt x="34" y="82"/>
                        <a:pt x="35" y="81"/>
                      </a:cubicBezTo>
                      <a:cubicBezTo>
                        <a:pt x="39" y="77"/>
                        <a:pt x="39" y="77"/>
                        <a:pt x="39" y="77"/>
                      </a:cubicBezTo>
                      <a:cubicBezTo>
                        <a:pt x="41" y="77"/>
                        <a:pt x="42" y="77"/>
                        <a:pt x="43" y="77"/>
                      </a:cubicBezTo>
                      <a:cubicBezTo>
                        <a:pt x="44" y="77"/>
                        <a:pt x="45" y="77"/>
                        <a:pt x="46" y="77"/>
                      </a:cubicBezTo>
                      <a:cubicBezTo>
                        <a:pt x="50" y="81"/>
                        <a:pt x="50" y="81"/>
                        <a:pt x="50" y="81"/>
                      </a:cubicBezTo>
                      <a:cubicBezTo>
                        <a:pt x="51" y="82"/>
                        <a:pt x="53" y="83"/>
                        <a:pt x="54" y="83"/>
                      </a:cubicBezTo>
                      <a:cubicBezTo>
                        <a:pt x="55" y="83"/>
                        <a:pt x="55" y="83"/>
                        <a:pt x="56" y="83"/>
                      </a:cubicBezTo>
                      <a:cubicBezTo>
                        <a:pt x="59" y="82"/>
                        <a:pt x="63" y="80"/>
                        <a:pt x="66" y="78"/>
                      </a:cubicBezTo>
                      <a:cubicBezTo>
                        <a:pt x="68" y="77"/>
                        <a:pt x="69" y="75"/>
                        <a:pt x="68" y="73"/>
                      </a:cubicBezTo>
                      <a:cubicBezTo>
                        <a:pt x="67" y="67"/>
                        <a:pt x="67" y="67"/>
                        <a:pt x="67" y="67"/>
                      </a:cubicBezTo>
                      <a:cubicBezTo>
                        <a:pt x="69" y="65"/>
                        <a:pt x="70" y="63"/>
                        <a:pt x="72" y="61"/>
                      </a:cubicBezTo>
                      <a:cubicBezTo>
                        <a:pt x="78" y="61"/>
                        <a:pt x="78" y="61"/>
                        <a:pt x="78" y="61"/>
                      </a:cubicBezTo>
                      <a:cubicBezTo>
                        <a:pt x="80" y="61"/>
                        <a:pt x="82" y="60"/>
                        <a:pt x="83" y="58"/>
                      </a:cubicBezTo>
                      <a:cubicBezTo>
                        <a:pt x="84" y="54"/>
                        <a:pt x="85" y="51"/>
                        <a:pt x="85" y="47"/>
                      </a:cubicBezTo>
                      <a:cubicBezTo>
                        <a:pt x="85" y="45"/>
                        <a:pt x="84" y="43"/>
                        <a:pt x="82" y="42"/>
                      </a:cubicBezTo>
                      <a:close/>
                      <a:moveTo>
                        <a:pt x="61" y="20"/>
                      </a:move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72" y="18"/>
                        <a:pt x="73" y="21"/>
                        <a:pt x="75" y="23"/>
                      </a:cubicBezTo>
                      <a:cubicBezTo>
                        <a:pt x="72" y="28"/>
                        <a:pt x="72" y="28"/>
                        <a:pt x="72" y="28"/>
                      </a:cubicBezTo>
                      <a:cubicBezTo>
                        <a:pt x="71" y="27"/>
                        <a:pt x="71" y="26"/>
                        <a:pt x="71" y="26"/>
                      </a:cubicBezTo>
                      <a:cubicBezTo>
                        <a:pt x="70" y="25"/>
                        <a:pt x="69" y="24"/>
                        <a:pt x="68" y="25"/>
                      </a:cubicBezTo>
                      <a:cubicBezTo>
                        <a:pt x="67" y="25"/>
                        <a:pt x="67" y="27"/>
                        <a:pt x="68" y="27"/>
                      </a:cubicBezTo>
                      <a:cubicBezTo>
                        <a:pt x="70" y="31"/>
                        <a:pt x="71" y="35"/>
                        <a:pt x="72" y="39"/>
                      </a:cubicBezTo>
                      <a:cubicBezTo>
                        <a:pt x="73" y="55"/>
                        <a:pt x="62" y="69"/>
                        <a:pt x="46" y="71"/>
                      </a:cubicBezTo>
                      <a:cubicBezTo>
                        <a:pt x="38" y="72"/>
                        <a:pt x="31" y="70"/>
                        <a:pt x="25" y="65"/>
                      </a:cubicBezTo>
                      <a:cubicBezTo>
                        <a:pt x="19" y="60"/>
                        <a:pt x="15" y="53"/>
                        <a:pt x="14" y="46"/>
                      </a:cubicBezTo>
                      <a:cubicBezTo>
                        <a:pt x="13" y="38"/>
                        <a:pt x="15" y="30"/>
                        <a:pt x="20" y="24"/>
                      </a:cubicBezTo>
                      <a:cubicBezTo>
                        <a:pt x="22" y="22"/>
                        <a:pt x="23" y="21"/>
                        <a:pt x="25" y="19"/>
                      </a:cubicBezTo>
                      <a:cubicBezTo>
                        <a:pt x="25" y="19"/>
                        <a:pt x="25" y="19"/>
                        <a:pt x="25" y="19"/>
                      </a:cubicBezTo>
                      <a:cubicBezTo>
                        <a:pt x="26" y="19"/>
                        <a:pt x="26" y="19"/>
                        <a:pt x="26" y="19"/>
                      </a:cubicBezTo>
                      <a:cubicBezTo>
                        <a:pt x="29" y="17"/>
                        <a:pt x="32" y="15"/>
                        <a:pt x="36" y="14"/>
                      </a:cubicBezTo>
                      <a:cubicBezTo>
                        <a:pt x="36" y="14"/>
                        <a:pt x="36" y="14"/>
                        <a:pt x="36" y="14"/>
                      </a:cubicBezTo>
                      <a:cubicBezTo>
                        <a:pt x="37" y="14"/>
                        <a:pt x="38" y="14"/>
                        <a:pt x="40" y="14"/>
                      </a:cubicBezTo>
                      <a:cubicBezTo>
                        <a:pt x="43" y="13"/>
                        <a:pt x="46" y="13"/>
                        <a:pt x="49" y="14"/>
                      </a:cubicBezTo>
                      <a:cubicBezTo>
                        <a:pt x="49" y="14"/>
                        <a:pt x="49" y="14"/>
                        <a:pt x="49" y="14"/>
                      </a:cubicBezTo>
                      <a:cubicBezTo>
                        <a:pt x="54" y="15"/>
                        <a:pt x="58" y="17"/>
                        <a:pt x="61" y="20"/>
                      </a:cubicBezTo>
                      <a:close/>
                      <a:moveTo>
                        <a:pt x="38" y="5"/>
                      </a:moveTo>
                      <a:cubicBezTo>
                        <a:pt x="40" y="5"/>
                        <a:pt x="41" y="5"/>
                        <a:pt x="43" y="5"/>
                      </a:cubicBezTo>
                      <a:cubicBezTo>
                        <a:pt x="44" y="5"/>
                        <a:pt x="46" y="5"/>
                        <a:pt x="47" y="5"/>
                      </a:cubicBezTo>
                      <a:cubicBezTo>
                        <a:pt x="48" y="10"/>
                        <a:pt x="48" y="10"/>
                        <a:pt x="48" y="10"/>
                      </a:cubicBezTo>
                      <a:cubicBezTo>
                        <a:pt x="45" y="10"/>
                        <a:pt x="42" y="10"/>
                        <a:pt x="39" y="10"/>
                      </a:cubicBezTo>
                      <a:cubicBezTo>
                        <a:pt x="39" y="10"/>
                        <a:pt x="38" y="10"/>
                        <a:pt x="37" y="10"/>
                      </a:cubicBezTo>
                      <a:lnTo>
                        <a:pt x="38" y="5"/>
                      </a:lnTo>
                      <a:close/>
                      <a:moveTo>
                        <a:pt x="16" y="16"/>
                      </a:move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0" y="19"/>
                        <a:pt x="18" y="21"/>
                        <a:pt x="17" y="22"/>
                      </a:cubicBezTo>
                      <a:cubicBezTo>
                        <a:pt x="16" y="24"/>
                        <a:pt x="15" y="26"/>
                        <a:pt x="14" y="28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12" y="21"/>
                        <a:pt x="14" y="18"/>
                        <a:pt x="16" y="16"/>
                      </a:cubicBezTo>
                      <a:close/>
                      <a:moveTo>
                        <a:pt x="6" y="47"/>
                      </a:moveTo>
                      <a:cubicBezTo>
                        <a:pt x="10" y="44"/>
                        <a:pt x="10" y="44"/>
                        <a:pt x="10" y="44"/>
                      </a:cubicBezTo>
                      <a:cubicBezTo>
                        <a:pt x="10" y="45"/>
                        <a:pt x="11" y="45"/>
                        <a:pt x="11" y="46"/>
                      </a:cubicBezTo>
                      <a:cubicBezTo>
                        <a:pt x="11" y="49"/>
                        <a:pt x="12" y="53"/>
                        <a:pt x="13" y="56"/>
                      </a:cubicBezTo>
                      <a:cubicBezTo>
                        <a:pt x="8" y="56"/>
                        <a:pt x="8" y="56"/>
                        <a:pt x="8" y="56"/>
                      </a:cubicBezTo>
                      <a:cubicBezTo>
                        <a:pt x="7" y="53"/>
                        <a:pt x="6" y="50"/>
                        <a:pt x="6" y="47"/>
                      </a:cubicBezTo>
                      <a:close/>
                      <a:moveTo>
                        <a:pt x="23" y="74"/>
                      </a:moveTo>
                      <a:cubicBezTo>
                        <a:pt x="24" y="69"/>
                        <a:pt x="24" y="69"/>
                        <a:pt x="24" y="69"/>
                      </a:cubicBezTo>
                      <a:cubicBezTo>
                        <a:pt x="27" y="71"/>
                        <a:pt x="31" y="73"/>
                        <a:pt x="35" y="74"/>
                      </a:cubicBezTo>
                      <a:cubicBezTo>
                        <a:pt x="31" y="78"/>
                        <a:pt x="31" y="78"/>
                        <a:pt x="31" y="78"/>
                      </a:cubicBezTo>
                      <a:cubicBezTo>
                        <a:pt x="28" y="77"/>
                        <a:pt x="25" y="75"/>
                        <a:pt x="23" y="74"/>
                      </a:cubicBezTo>
                      <a:close/>
                      <a:moveTo>
                        <a:pt x="54" y="78"/>
                      </a:moveTo>
                      <a:cubicBezTo>
                        <a:pt x="51" y="74"/>
                        <a:pt x="51" y="74"/>
                        <a:pt x="51" y="74"/>
                      </a:cubicBezTo>
                      <a:cubicBezTo>
                        <a:pt x="55" y="73"/>
                        <a:pt x="59" y="71"/>
                        <a:pt x="62" y="69"/>
                      </a:cubicBezTo>
                      <a:cubicBezTo>
                        <a:pt x="63" y="74"/>
                        <a:pt x="63" y="74"/>
                        <a:pt x="63" y="74"/>
                      </a:cubicBezTo>
                      <a:cubicBezTo>
                        <a:pt x="60" y="75"/>
                        <a:pt x="57" y="77"/>
                        <a:pt x="54" y="78"/>
                      </a:cubicBezTo>
                      <a:close/>
                      <a:moveTo>
                        <a:pt x="78" y="56"/>
                      </a:moveTo>
                      <a:cubicBezTo>
                        <a:pt x="72" y="56"/>
                        <a:pt x="72" y="56"/>
                        <a:pt x="72" y="56"/>
                      </a:cubicBezTo>
                      <a:cubicBezTo>
                        <a:pt x="74" y="52"/>
                        <a:pt x="75" y="48"/>
                        <a:pt x="75" y="44"/>
                      </a:cubicBezTo>
                      <a:cubicBezTo>
                        <a:pt x="80" y="47"/>
                        <a:pt x="80" y="47"/>
                        <a:pt x="80" y="47"/>
                      </a:cubicBezTo>
                      <a:cubicBezTo>
                        <a:pt x="80" y="50"/>
                        <a:pt x="79" y="53"/>
                        <a:pt x="78" y="5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69" name="íšļiḑè"/>
                <p:cNvSpPr>
                  <a:spLocks/>
                </p:cNvSpPr>
                <p:nvPr/>
              </p:nvSpPr>
              <p:spPr bwMode="auto">
                <a:xfrm>
                  <a:off x="6562725" y="1804988"/>
                  <a:ext cx="87313" cy="101600"/>
                </a:xfrm>
                <a:custGeom>
                  <a:avLst/>
                  <a:gdLst/>
                  <a:ahLst/>
                  <a:cxnLst>
                    <a:cxn ang="0">
                      <a:pos x="0" y="24"/>
                    </a:cxn>
                    <a:cxn ang="0">
                      <a:pos x="5" y="40"/>
                    </a:cxn>
                    <a:cxn ang="0">
                      <a:pos x="7" y="40"/>
                    </a:cxn>
                    <a:cxn ang="0">
                      <a:pos x="8" y="40"/>
                    </a:cxn>
                    <a:cxn ang="0">
                      <a:pos x="8" y="37"/>
                    </a:cxn>
                    <a:cxn ang="0">
                      <a:pos x="4" y="24"/>
                    </a:cxn>
                    <a:cxn ang="0">
                      <a:pos x="25" y="3"/>
                    </a:cxn>
                    <a:cxn ang="0">
                      <a:pos x="31" y="4"/>
                    </a:cxn>
                    <a:cxn ang="0">
                      <a:pos x="34" y="3"/>
                    </a:cxn>
                    <a:cxn ang="0">
                      <a:pos x="33" y="1"/>
                    </a:cxn>
                    <a:cxn ang="0">
                      <a:pos x="25" y="0"/>
                    </a:cxn>
                    <a:cxn ang="0">
                      <a:pos x="0" y="24"/>
                    </a:cxn>
                  </a:cxnLst>
                  <a:rect l="0" t="0" r="r" b="b"/>
                  <a:pathLst>
                    <a:path w="34" h="40">
                      <a:moveTo>
                        <a:pt x="0" y="24"/>
                      </a:moveTo>
                      <a:cubicBezTo>
                        <a:pt x="0" y="30"/>
                        <a:pt x="2" y="35"/>
                        <a:pt x="5" y="40"/>
                      </a:cubicBezTo>
                      <a:cubicBezTo>
                        <a:pt x="6" y="40"/>
                        <a:pt x="6" y="40"/>
                        <a:pt x="7" y="40"/>
                      </a:cubicBezTo>
                      <a:cubicBezTo>
                        <a:pt x="7" y="40"/>
                        <a:pt x="8" y="40"/>
                        <a:pt x="8" y="40"/>
                      </a:cubicBezTo>
                      <a:cubicBezTo>
                        <a:pt x="9" y="39"/>
                        <a:pt x="9" y="38"/>
                        <a:pt x="8" y="37"/>
                      </a:cubicBezTo>
                      <a:cubicBezTo>
                        <a:pt x="5" y="34"/>
                        <a:pt x="4" y="29"/>
                        <a:pt x="4" y="24"/>
                      </a:cubicBezTo>
                      <a:cubicBezTo>
                        <a:pt x="4" y="13"/>
                        <a:pt x="13" y="3"/>
                        <a:pt x="25" y="3"/>
                      </a:cubicBezTo>
                      <a:cubicBezTo>
                        <a:pt x="27" y="3"/>
                        <a:pt x="29" y="3"/>
                        <a:pt x="31" y="4"/>
                      </a:cubicBezTo>
                      <a:cubicBezTo>
                        <a:pt x="32" y="4"/>
                        <a:pt x="33" y="4"/>
                        <a:pt x="34" y="3"/>
                      </a:cubicBezTo>
                      <a:cubicBezTo>
                        <a:pt x="34" y="2"/>
                        <a:pt x="33" y="1"/>
                        <a:pt x="33" y="1"/>
                      </a:cubicBezTo>
                      <a:cubicBezTo>
                        <a:pt x="30" y="0"/>
                        <a:pt x="27" y="0"/>
                        <a:pt x="25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  <p:sp>
              <p:nvSpPr>
                <p:cNvPr id="170" name="ïsļiḑe"/>
                <p:cNvSpPr>
                  <a:spLocks/>
                </p:cNvSpPr>
                <p:nvPr/>
              </p:nvSpPr>
              <p:spPr bwMode="auto">
                <a:xfrm>
                  <a:off x="6594475" y="1822450"/>
                  <a:ext cx="96838" cy="107950"/>
                </a:xfrm>
                <a:custGeom>
                  <a:avLst/>
                  <a:gdLst/>
                  <a:ahLst/>
                  <a:cxnLst>
                    <a:cxn ang="0">
                      <a:pos x="34" y="17"/>
                    </a:cxn>
                    <a:cxn ang="0">
                      <a:pos x="13" y="38"/>
                    </a:cxn>
                    <a:cxn ang="0">
                      <a:pos x="3" y="36"/>
                    </a:cxn>
                    <a:cxn ang="0">
                      <a:pos x="1" y="37"/>
                    </a:cxn>
                    <a:cxn ang="0">
                      <a:pos x="2" y="39"/>
                    </a:cxn>
                    <a:cxn ang="0">
                      <a:pos x="13" y="42"/>
                    </a:cxn>
                    <a:cxn ang="0">
                      <a:pos x="38" y="17"/>
                    </a:cxn>
                    <a:cxn ang="0">
                      <a:pos x="31" y="1"/>
                    </a:cxn>
                    <a:cxn ang="0">
                      <a:pos x="29" y="1"/>
                    </a:cxn>
                    <a:cxn ang="0">
                      <a:pos x="29" y="3"/>
                    </a:cxn>
                    <a:cxn ang="0">
                      <a:pos x="34" y="17"/>
                    </a:cxn>
                  </a:cxnLst>
                  <a:rect l="0" t="0" r="r" b="b"/>
                  <a:pathLst>
                    <a:path w="38" h="42">
                      <a:moveTo>
                        <a:pt x="34" y="17"/>
                      </a:moveTo>
                      <a:cubicBezTo>
                        <a:pt x="34" y="29"/>
                        <a:pt x="25" y="38"/>
                        <a:pt x="13" y="38"/>
                      </a:cubicBezTo>
                      <a:cubicBezTo>
                        <a:pt x="9" y="38"/>
                        <a:pt x="6" y="38"/>
                        <a:pt x="3" y="36"/>
                      </a:cubicBezTo>
                      <a:cubicBezTo>
                        <a:pt x="2" y="36"/>
                        <a:pt x="1" y="36"/>
                        <a:pt x="1" y="37"/>
                      </a:cubicBezTo>
                      <a:cubicBezTo>
                        <a:pt x="0" y="38"/>
                        <a:pt x="1" y="39"/>
                        <a:pt x="2" y="39"/>
                      </a:cubicBezTo>
                      <a:cubicBezTo>
                        <a:pt x="5" y="41"/>
                        <a:pt x="9" y="42"/>
                        <a:pt x="13" y="42"/>
                      </a:cubicBezTo>
                      <a:cubicBezTo>
                        <a:pt x="26" y="42"/>
                        <a:pt x="38" y="31"/>
                        <a:pt x="38" y="17"/>
                      </a:cubicBezTo>
                      <a:cubicBezTo>
                        <a:pt x="38" y="11"/>
                        <a:pt x="35" y="5"/>
                        <a:pt x="31" y="1"/>
                      </a:cubicBezTo>
                      <a:cubicBezTo>
                        <a:pt x="31" y="0"/>
                        <a:pt x="30" y="0"/>
                        <a:pt x="29" y="1"/>
                      </a:cubicBezTo>
                      <a:cubicBezTo>
                        <a:pt x="28" y="1"/>
                        <a:pt x="28" y="3"/>
                        <a:pt x="29" y="3"/>
                      </a:cubicBezTo>
                      <a:cubicBezTo>
                        <a:pt x="32" y="7"/>
                        <a:pt x="34" y="12"/>
                        <a:pt x="34" y="1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/>
                </a:p>
              </p:txBody>
            </p:sp>
          </p:grpSp>
        </p:grpSp>
        <p:grpSp>
          <p:nvGrpSpPr>
            <p:cNvPr id="137" name="îṡľiḋe"/>
            <p:cNvGrpSpPr/>
            <p:nvPr/>
          </p:nvGrpSpPr>
          <p:grpSpPr>
            <a:xfrm>
              <a:off x="803305" y="4976420"/>
              <a:ext cx="1938032" cy="866137"/>
              <a:chOff x="793990" y="1227225"/>
              <a:chExt cx="2299240" cy="866137"/>
            </a:xfrm>
          </p:grpSpPr>
          <p:sp>
            <p:nvSpPr>
              <p:cNvPr id="147" name="îSlïḑe"/>
              <p:cNvSpPr txBox="1">
                <a:spLocks/>
              </p:cNvSpPr>
              <p:nvPr/>
            </p:nvSpPr>
            <p:spPr bwMode="auto">
              <a:xfrm>
                <a:off x="793990" y="1227225"/>
                <a:ext cx="2299240" cy="309958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zh-CN" altLang="en-US" sz="1400" dirty="0">
                    <a:solidFill>
                      <a:srgbClr val="767171"/>
                    </a:solidFill>
                    <a:effectLst/>
                  </a:rPr>
                  <a:t>艺术总监</a:t>
                </a:r>
              </a:p>
            </p:txBody>
          </p:sp>
          <p:sp>
            <p:nvSpPr>
              <p:cNvPr id="148" name="îS1iḑè"/>
              <p:cNvSpPr txBox="1">
                <a:spLocks/>
              </p:cNvSpPr>
              <p:nvPr/>
            </p:nvSpPr>
            <p:spPr bwMode="auto">
              <a:xfrm>
                <a:off x="793990" y="1537183"/>
                <a:ext cx="2299240" cy="5561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0" bIns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 latinLnBrk="0">
                  <a:lnSpc>
                    <a:spcPct val="120000"/>
                  </a:lnSpc>
                </a:pPr>
                <a:r>
                  <a:rPr lang="zh-CN" altLang="en-US" sz="1400" b="0" dirty="0">
                    <a:solidFill>
                      <a:schemeClr val="tx1"/>
                    </a:solidFill>
                    <a:effectLst/>
                  </a:rPr>
                  <a:t>罗雪蕾</a:t>
                </a:r>
              </a:p>
            </p:txBody>
          </p:sp>
        </p:grpSp>
        <p:grpSp>
          <p:nvGrpSpPr>
            <p:cNvPr id="138" name="ïšľíḓè"/>
            <p:cNvGrpSpPr/>
            <p:nvPr/>
          </p:nvGrpSpPr>
          <p:grpSpPr>
            <a:xfrm>
              <a:off x="9442426" y="4976419"/>
              <a:ext cx="2030439" cy="856637"/>
              <a:chOff x="1415480" y="1651350"/>
              <a:chExt cx="2913191" cy="856637"/>
            </a:xfrm>
          </p:grpSpPr>
          <p:sp>
            <p:nvSpPr>
              <p:cNvPr id="145" name="iŝlîďé"/>
              <p:cNvSpPr txBox="1">
                <a:spLocks/>
              </p:cNvSpPr>
              <p:nvPr/>
            </p:nvSpPr>
            <p:spPr bwMode="auto">
              <a:xfrm>
                <a:off x="1415480" y="1651350"/>
                <a:ext cx="2913191" cy="309958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1400" dirty="0">
                    <a:solidFill>
                      <a:schemeClr val="accent1">
                        <a:lumMod val="75000"/>
                      </a:schemeClr>
                    </a:solidFill>
                    <a:effectLst/>
                  </a:rPr>
                  <a:t>运营总监</a:t>
                </a:r>
              </a:p>
            </p:txBody>
          </p:sp>
          <p:sp>
            <p:nvSpPr>
              <p:cNvPr id="146" name="iṧliďe"/>
              <p:cNvSpPr txBox="1">
                <a:spLocks/>
              </p:cNvSpPr>
              <p:nvPr/>
            </p:nvSpPr>
            <p:spPr bwMode="auto">
              <a:xfrm>
                <a:off x="1415480" y="1951808"/>
                <a:ext cx="2913191" cy="5561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0" bIns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 latinLnBrk="0">
                  <a:lnSpc>
                    <a:spcPct val="120000"/>
                  </a:lnSpc>
                </a:pPr>
                <a:r>
                  <a:rPr lang="zh-CN" altLang="en-US" sz="1400" b="0" dirty="0">
                    <a:solidFill>
                      <a:schemeClr val="tx1"/>
                    </a:solidFill>
                    <a:effectLst/>
                  </a:rPr>
                  <a:t>龙兰心</a:t>
                </a:r>
              </a:p>
            </p:txBody>
          </p:sp>
        </p:grpSp>
        <p:grpSp>
          <p:nvGrpSpPr>
            <p:cNvPr id="139" name="íSļiḍè"/>
            <p:cNvGrpSpPr/>
            <p:nvPr/>
          </p:nvGrpSpPr>
          <p:grpSpPr>
            <a:xfrm>
              <a:off x="7458554" y="4976419"/>
              <a:ext cx="2030439" cy="856639"/>
              <a:chOff x="1415480" y="1651350"/>
              <a:chExt cx="2913191" cy="856639"/>
            </a:xfrm>
          </p:grpSpPr>
          <p:sp>
            <p:nvSpPr>
              <p:cNvPr id="143" name="isḻîḑe"/>
              <p:cNvSpPr txBox="1">
                <a:spLocks/>
              </p:cNvSpPr>
              <p:nvPr/>
            </p:nvSpPr>
            <p:spPr bwMode="auto">
              <a:xfrm>
                <a:off x="1415480" y="1651350"/>
                <a:ext cx="2913191" cy="309958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zh-CN" altLang="en-US" sz="1400" dirty="0">
                    <a:solidFill>
                      <a:schemeClr val="accent5">
                        <a:lumMod val="100000"/>
                      </a:schemeClr>
                    </a:solidFill>
                    <a:effectLst/>
                  </a:rPr>
                  <a:t>技术总监</a:t>
                </a:r>
              </a:p>
            </p:txBody>
          </p:sp>
          <p:sp>
            <p:nvSpPr>
              <p:cNvPr id="144" name="ïś1îḑè"/>
              <p:cNvSpPr txBox="1">
                <a:spLocks/>
              </p:cNvSpPr>
              <p:nvPr/>
            </p:nvSpPr>
            <p:spPr bwMode="auto">
              <a:xfrm>
                <a:off x="1415480" y="1951809"/>
                <a:ext cx="2913191" cy="556180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0" bIns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 latinLnBrk="0">
                  <a:lnSpc>
                    <a:spcPct val="120000"/>
                  </a:lnSpc>
                </a:pPr>
                <a:r>
                  <a:rPr lang="zh-CN" altLang="en-US" sz="1400" b="0" dirty="0">
                    <a:solidFill>
                      <a:schemeClr val="tx1"/>
                    </a:solidFill>
                    <a:effectLst/>
                  </a:rPr>
                  <a:t>黄泰北</a:t>
                </a:r>
              </a:p>
            </p:txBody>
          </p:sp>
        </p:grpSp>
        <p:grpSp>
          <p:nvGrpSpPr>
            <p:cNvPr id="140" name="íṡḷiḑè"/>
            <p:cNvGrpSpPr/>
            <p:nvPr/>
          </p:nvGrpSpPr>
          <p:grpSpPr>
            <a:xfrm>
              <a:off x="2820004" y="4976420"/>
              <a:ext cx="1938032" cy="866137"/>
              <a:chOff x="793990" y="1227225"/>
              <a:chExt cx="2299240" cy="866137"/>
            </a:xfrm>
          </p:grpSpPr>
          <p:sp>
            <p:nvSpPr>
              <p:cNvPr id="141" name="íṩ1ïḑé"/>
              <p:cNvSpPr txBox="1">
                <a:spLocks/>
              </p:cNvSpPr>
              <p:nvPr/>
            </p:nvSpPr>
            <p:spPr bwMode="auto">
              <a:xfrm>
                <a:off x="793990" y="1227225"/>
                <a:ext cx="2299240" cy="309958"/>
              </a:xfrm>
              <a:prstGeom prst="rect">
                <a:avLst/>
              </a:prstGeom>
              <a:noFill/>
              <a:extLst/>
            </p:spPr>
            <p:txBody>
              <a:bodyPr wrap="none" lIns="0" tIns="0" rIns="0" bIns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zh-CN" altLang="en-US" sz="1400" dirty="0">
                    <a:solidFill>
                      <a:schemeClr val="bg2">
                        <a:lumMod val="25000"/>
                      </a:schemeClr>
                    </a:solidFill>
                    <a:effectLst/>
                  </a:rPr>
                  <a:t>信息总监</a:t>
                </a:r>
              </a:p>
            </p:txBody>
          </p:sp>
          <p:sp>
            <p:nvSpPr>
              <p:cNvPr id="142" name="íŝľiḓè"/>
              <p:cNvSpPr txBox="1">
                <a:spLocks/>
              </p:cNvSpPr>
              <p:nvPr/>
            </p:nvSpPr>
            <p:spPr bwMode="auto">
              <a:xfrm>
                <a:off x="793990" y="1537183"/>
                <a:ext cx="2299240" cy="556179"/>
              </a:xfrm>
              <a:prstGeom prst="rect">
                <a:avLst/>
              </a:prstGeom>
              <a:noFill/>
              <a:extLst/>
            </p:spPr>
            <p:txBody>
              <a:bodyPr wrap="square" lIns="0" tIns="0" rIns="0" bIns="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 latinLnBrk="0">
                  <a:lnSpc>
                    <a:spcPct val="120000"/>
                  </a:lnSpc>
                </a:pPr>
                <a:r>
                  <a:rPr lang="zh-CN" altLang="en-US" sz="1600" b="0" dirty="0">
                    <a:solidFill>
                      <a:schemeClr val="tx1"/>
                    </a:solidFill>
                    <a:effectLst/>
                  </a:rPr>
                  <a:t>赵辉</a:t>
                </a:r>
              </a:p>
            </p:txBody>
          </p:sp>
        </p:grpSp>
      </p:grpSp>
      <p:sp>
        <p:nvSpPr>
          <p:cNvPr id="195" name="user_158995"/>
          <p:cNvSpPr>
            <a:spLocks noChangeAspect="1"/>
          </p:cNvSpPr>
          <p:nvPr/>
        </p:nvSpPr>
        <p:spPr bwMode="auto">
          <a:xfrm>
            <a:off x="10578447" y="4360457"/>
            <a:ext cx="265449" cy="274307"/>
          </a:xfrm>
          <a:custGeom>
            <a:avLst/>
            <a:gdLst>
              <a:gd name="connsiteX0" fmla="*/ 201045 w 587108"/>
              <a:gd name="connsiteY0" fmla="*/ 374989 h 606698"/>
              <a:gd name="connsiteX1" fmla="*/ 401729 w 587108"/>
              <a:gd name="connsiteY1" fmla="*/ 374989 h 606698"/>
              <a:gd name="connsiteX2" fmla="*/ 432462 w 587108"/>
              <a:gd name="connsiteY2" fmla="*/ 405650 h 606698"/>
              <a:gd name="connsiteX3" fmla="*/ 401729 w 587108"/>
              <a:gd name="connsiteY3" fmla="*/ 436310 h 606698"/>
              <a:gd name="connsiteX4" fmla="*/ 201045 w 587108"/>
              <a:gd name="connsiteY4" fmla="*/ 436310 h 606698"/>
              <a:gd name="connsiteX5" fmla="*/ 170312 w 587108"/>
              <a:gd name="connsiteY5" fmla="*/ 405650 h 606698"/>
              <a:gd name="connsiteX6" fmla="*/ 201045 w 587108"/>
              <a:gd name="connsiteY6" fmla="*/ 374989 h 606698"/>
              <a:gd name="connsiteX7" fmla="*/ 201041 w 587108"/>
              <a:gd name="connsiteY7" fmla="*/ 247195 h 606698"/>
              <a:gd name="connsiteX8" fmla="*/ 539054 w 587108"/>
              <a:gd name="connsiteY8" fmla="*/ 247195 h 606698"/>
              <a:gd name="connsiteX9" fmla="*/ 569783 w 587108"/>
              <a:gd name="connsiteY9" fmla="*/ 277856 h 606698"/>
              <a:gd name="connsiteX10" fmla="*/ 539054 w 587108"/>
              <a:gd name="connsiteY10" fmla="*/ 308516 h 606698"/>
              <a:gd name="connsiteX11" fmla="*/ 201041 w 587108"/>
              <a:gd name="connsiteY11" fmla="*/ 308516 h 606698"/>
              <a:gd name="connsiteX12" fmla="*/ 170312 w 587108"/>
              <a:gd name="connsiteY12" fmla="*/ 277856 h 606698"/>
              <a:gd name="connsiteX13" fmla="*/ 201041 w 587108"/>
              <a:gd name="connsiteY13" fmla="*/ 247195 h 606698"/>
              <a:gd name="connsiteX14" fmla="*/ 201045 w 587108"/>
              <a:gd name="connsiteY14" fmla="*/ 119189 h 606698"/>
              <a:gd name="connsiteX15" fmla="*/ 356709 w 587108"/>
              <a:gd name="connsiteY15" fmla="*/ 119189 h 606698"/>
              <a:gd name="connsiteX16" fmla="*/ 387442 w 587108"/>
              <a:gd name="connsiteY16" fmla="*/ 149885 h 606698"/>
              <a:gd name="connsiteX17" fmla="*/ 356709 w 587108"/>
              <a:gd name="connsiteY17" fmla="*/ 180581 h 606698"/>
              <a:gd name="connsiteX18" fmla="*/ 201045 w 587108"/>
              <a:gd name="connsiteY18" fmla="*/ 180581 h 606698"/>
              <a:gd name="connsiteX19" fmla="*/ 170312 w 587108"/>
              <a:gd name="connsiteY19" fmla="*/ 149885 h 606698"/>
              <a:gd name="connsiteX20" fmla="*/ 201045 w 587108"/>
              <a:gd name="connsiteY20" fmla="*/ 119189 h 606698"/>
              <a:gd name="connsiteX21" fmla="*/ 87274 w 587108"/>
              <a:gd name="connsiteY21" fmla="*/ 0 h 606698"/>
              <a:gd name="connsiteX22" fmla="*/ 109016 w 587108"/>
              <a:gd name="connsiteY22" fmla="*/ 9089 h 606698"/>
              <a:gd name="connsiteX23" fmla="*/ 165407 w 587108"/>
              <a:gd name="connsiteY23" fmla="*/ 65391 h 606698"/>
              <a:gd name="connsiteX24" fmla="*/ 165407 w 587108"/>
              <a:gd name="connsiteY24" fmla="*/ 108806 h 606698"/>
              <a:gd name="connsiteX25" fmla="*/ 122077 w 587108"/>
              <a:gd name="connsiteY25" fmla="*/ 108806 h 606698"/>
              <a:gd name="connsiteX26" fmla="*/ 117928 w 587108"/>
              <a:gd name="connsiteY26" fmla="*/ 104817 h 606698"/>
              <a:gd name="connsiteX27" fmla="*/ 117928 w 587108"/>
              <a:gd name="connsiteY27" fmla="*/ 488956 h 606698"/>
              <a:gd name="connsiteX28" fmla="*/ 482240 w 587108"/>
              <a:gd name="connsiteY28" fmla="*/ 488956 h 606698"/>
              <a:gd name="connsiteX29" fmla="*/ 478245 w 587108"/>
              <a:gd name="connsiteY29" fmla="*/ 484814 h 606698"/>
              <a:gd name="connsiteX30" fmla="*/ 478245 w 587108"/>
              <a:gd name="connsiteY30" fmla="*/ 441553 h 606698"/>
              <a:gd name="connsiteX31" fmla="*/ 521576 w 587108"/>
              <a:gd name="connsiteY31" fmla="*/ 441553 h 606698"/>
              <a:gd name="connsiteX32" fmla="*/ 578120 w 587108"/>
              <a:gd name="connsiteY32" fmla="*/ 497854 h 606698"/>
              <a:gd name="connsiteX33" fmla="*/ 578120 w 587108"/>
              <a:gd name="connsiteY33" fmla="*/ 541269 h 606698"/>
              <a:gd name="connsiteX34" fmla="*/ 521576 w 587108"/>
              <a:gd name="connsiteY34" fmla="*/ 597724 h 606698"/>
              <a:gd name="connsiteX35" fmla="*/ 478245 w 587108"/>
              <a:gd name="connsiteY35" fmla="*/ 597724 h 606698"/>
              <a:gd name="connsiteX36" fmla="*/ 478245 w 587108"/>
              <a:gd name="connsiteY36" fmla="*/ 554309 h 606698"/>
              <a:gd name="connsiteX37" fmla="*/ 482240 w 587108"/>
              <a:gd name="connsiteY37" fmla="*/ 550320 h 606698"/>
              <a:gd name="connsiteX38" fmla="*/ 87198 w 587108"/>
              <a:gd name="connsiteY38" fmla="*/ 550320 h 606698"/>
              <a:gd name="connsiteX39" fmla="*/ 56467 w 587108"/>
              <a:gd name="connsiteY39" fmla="*/ 519638 h 606698"/>
              <a:gd name="connsiteX40" fmla="*/ 56467 w 587108"/>
              <a:gd name="connsiteY40" fmla="*/ 104817 h 606698"/>
              <a:gd name="connsiteX41" fmla="*/ 52472 w 587108"/>
              <a:gd name="connsiteY41" fmla="*/ 108806 h 606698"/>
              <a:gd name="connsiteX42" fmla="*/ 8988 w 587108"/>
              <a:gd name="connsiteY42" fmla="*/ 108806 h 606698"/>
              <a:gd name="connsiteX43" fmla="*/ 8988 w 587108"/>
              <a:gd name="connsiteY43" fmla="*/ 65391 h 606698"/>
              <a:gd name="connsiteX44" fmla="*/ 65532 w 587108"/>
              <a:gd name="connsiteY44" fmla="*/ 9089 h 606698"/>
              <a:gd name="connsiteX45" fmla="*/ 87274 w 587108"/>
              <a:gd name="connsiteY45" fmla="*/ 0 h 60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87108" h="606698">
                <a:moveTo>
                  <a:pt x="201045" y="374989"/>
                </a:moveTo>
                <a:lnTo>
                  <a:pt x="401729" y="374989"/>
                </a:lnTo>
                <a:cubicBezTo>
                  <a:pt x="418786" y="374989"/>
                  <a:pt x="432462" y="388633"/>
                  <a:pt x="432462" y="405650"/>
                </a:cubicBezTo>
                <a:cubicBezTo>
                  <a:pt x="432462" y="422513"/>
                  <a:pt x="418786" y="436310"/>
                  <a:pt x="401729" y="436310"/>
                </a:cubicBezTo>
                <a:lnTo>
                  <a:pt x="201045" y="436310"/>
                </a:lnTo>
                <a:cubicBezTo>
                  <a:pt x="183988" y="436310"/>
                  <a:pt x="170312" y="422513"/>
                  <a:pt x="170312" y="405650"/>
                </a:cubicBezTo>
                <a:cubicBezTo>
                  <a:pt x="170312" y="388633"/>
                  <a:pt x="183988" y="374989"/>
                  <a:pt x="201045" y="374989"/>
                </a:cubicBezTo>
                <a:close/>
                <a:moveTo>
                  <a:pt x="201041" y="247195"/>
                </a:moveTo>
                <a:lnTo>
                  <a:pt x="539054" y="247195"/>
                </a:lnTo>
                <a:cubicBezTo>
                  <a:pt x="555955" y="247195"/>
                  <a:pt x="569783" y="260839"/>
                  <a:pt x="569783" y="277856"/>
                </a:cubicBezTo>
                <a:cubicBezTo>
                  <a:pt x="569783" y="294719"/>
                  <a:pt x="555955" y="308516"/>
                  <a:pt x="539054" y="308516"/>
                </a:cubicBezTo>
                <a:lnTo>
                  <a:pt x="201041" y="308516"/>
                </a:lnTo>
                <a:cubicBezTo>
                  <a:pt x="183986" y="308516"/>
                  <a:pt x="170312" y="294719"/>
                  <a:pt x="170312" y="277856"/>
                </a:cubicBezTo>
                <a:cubicBezTo>
                  <a:pt x="170312" y="260839"/>
                  <a:pt x="183986" y="247195"/>
                  <a:pt x="201041" y="247195"/>
                </a:cubicBezTo>
                <a:close/>
                <a:moveTo>
                  <a:pt x="201045" y="119189"/>
                </a:moveTo>
                <a:lnTo>
                  <a:pt x="356709" y="119189"/>
                </a:lnTo>
                <a:cubicBezTo>
                  <a:pt x="373612" y="119189"/>
                  <a:pt x="387442" y="133002"/>
                  <a:pt x="387442" y="149885"/>
                </a:cubicBezTo>
                <a:cubicBezTo>
                  <a:pt x="387442" y="166921"/>
                  <a:pt x="373612" y="180581"/>
                  <a:pt x="356709" y="180581"/>
                </a:cubicBezTo>
                <a:lnTo>
                  <a:pt x="201045" y="180581"/>
                </a:lnTo>
                <a:cubicBezTo>
                  <a:pt x="183988" y="180581"/>
                  <a:pt x="170312" y="166921"/>
                  <a:pt x="170312" y="149885"/>
                </a:cubicBezTo>
                <a:cubicBezTo>
                  <a:pt x="170312" y="133002"/>
                  <a:pt x="183988" y="119189"/>
                  <a:pt x="201045" y="119189"/>
                </a:cubicBezTo>
                <a:close/>
                <a:moveTo>
                  <a:pt x="87274" y="0"/>
                </a:moveTo>
                <a:cubicBezTo>
                  <a:pt x="95149" y="0"/>
                  <a:pt x="103024" y="3030"/>
                  <a:pt x="109016" y="9089"/>
                </a:cubicBezTo>
                <a:lnTo>
                  <a:pt x="165407" y="65391"/>
                </a:lnTo>
                <a:cubicBezTo>
                  <a:pt x="177546" y="77357"/>
                  <a:pt x="177546" y="96840"/>
                  <a:pt x="165407" y="108806"/>
                </a:cubicBezTo>
                <a:cubicBezTo>
                  <a:pt x="153422" y="120772"/>
                  <a:pt x="134062" y="120772"/>
                  <a:pt x="122077" y="108806"/>
                </a:cubicBezTo>
                <a:lnTo>
                  <a:pt x="117928" y="104817"/>
                </a:lnTo>
                <a:lnTo>
                  <a:pt x="117928" y="488956"/>
                </a:lnTo>
                <a:lnTo>
                  <a:pt x="482240" y="488956"/>
                </a:lnTo>
                <a:lnTo>
                  <a:pt x="478245" y="484814"/>
                </a:lnTo>
                <a:cubicBezTo>
                  <a:pt x="466107" y="472848"/>
                  <a:pt x="466107" y="453519"/>
                  <a:pt x="478245" y="441553"/>
                </a:cubicBezTo>
                <a:cubicBezTo>
                  <a:pt x="490230" y="429433"/>
                  <a:pt x="509591" y="429433"/>
                  <a:pt x="521576" y="441553"/>
                </a:cubicBezTo>
                <a:lnTo>
                  <a:pt x="578120" y="497854"/>
                </a:lnTo>
                <a:cubicBezTo>
                  <a:pt x="590105" y="509820"/>
                  <a:pt x="590105" y="529303"/>
                  <a:pt x="578120" y="541269"/>
                </a:cubicBezTo>
                <a:lnTo>
                  <a:pt x="521576" y="597724"/>
                </a:lnTo>
                <a:cubicBezTo>
                  <a:pt x="509591" y="609690"/>
                  <a:pt x="490230" y="609690"/>
                  <a:pt x="478245" y="597724"/>
                </a:cubicBezTo>
                <a:cubicBezTo>
                  <a:pt x="466107" y="585758"/>
                  <a:pt x="466107" y="566275"/>
                  <a:pt x="478245" y="554309"/>
                </a:cubicBezTo>
                <a:lnTo>
                  <a:pt x="482240" y="550320"/>
                </a:lnTo>
                <a:lnTo>
                  <a:pt x="87198" y="550320"/>
                </a:lnTo>
                <a:cubicBezTo>
                  <a:pt x="70296" y="550320"/>
                  <a:pt x="56467" y="536514"/>
                  <a:pt x="56467" y="519638"/>
                </a:cubicBezTo>
                <a:lnTo>
                  <a:pt x="56467" y="104817"/>
                </a:lnTo>
                <a:lnTo>
                  <a:pt x="52472" y="108806"/>
                </a:lnTo>
                <a:cubicBezTo>
                  <a:pt x="40487" y="120772"/>
                  <a:pt x="20973" y="120772"/>
                  <a:pt x="8988" y="108806"/>
                </a:cubicBezTo>
                <a:cubicBezTo>
                  <a:pt x="-2997" y="96840"/>
                  <a:pt x="-2997" y="77357"/>
                  <a:pt x="8988" y="65391"/>
                </a:cubicBezTo>
                <a:lnTo>
                  <a:pt x="65532" y="9089"/>
                </a:lnTo>
                <a:cubicBezTo>
                  <a:pt x="71525" y="3030"/>
                  <a:pt x="79399" y="0"/>
                  <a:pt x="87274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6" name="isḻîḑe"/>
          <p:cNvSpPr txBox="1">
            <a:spLocks/>
          </p:cNvSpPr>
          <p:nvPr/>
        </p:nvSpPr>
        <p:spPr bwMode="auto">
          <a:xfrm>
            <a:off x="7529888" y="1192587"/>
            <a:ext cx="1584994" cy="241958"/>
          </a:xfrm>
          <a:prstGeom prst="rect">
            <a:avLst/>
          </a:prstGeom>
          <a:noFill/>
          <a:extLst/>
        </p:spPr>
        <p:txBody>
          <a:bodyPr wrap="none" lIns="0" tIns="0" rIns="0" bIns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400" dirty="0">
                <a:solidFill>
                  <a:srgbClr val="4472C4"/>
                </a:solidFill>
                <a:effectLst/>
              </a:rPr>
              <a:t>项目经理</a:t>
            </a:r>
          </a:p>
        </p:txBody>
      </p:sp>
      <p:sp>
        <p:nvSpPr>
          <p:cNvPr id="197" name="ïś1îḑè"/>
          <p:cNvSpPr txBox="1">
            <a:spLocks/>
          </p:cNvSpPr>
          <p:nvPr/>
        </p:nvSpPr>
        <p:spPr bwMode="auto">
          <a:xfrm>
            <a:off x="7529888" y="1398295"/>
            <a:ext cx="1584994" cy="434164"/>
          </a:xfrm>
          <a:prstGeom prst="rect">
            <a:avLst/>
          </a:prstGeom>
          <a:noFill/>
          <a:extLst/>
        </p:spPr>
        <p:txBody>
          <a:bodyPr wrap="square" lIns="0" tIns="0" rIns="0" bIns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latinLnBrk="0">
              <a:lnSpc>
                <a:spcPct val="120000"/>
              </a:lnSpc>
            </a:pPr>
            <a:r>
              <a:rPr lang="zh-CN" altLang="en-US" sz="1400" dirty="0"/>
              <a:t>曾永家右</a:t>
            </a:r>
            <a:endParaRPr lang="zh-CN" altLang="en-US" sz="1400" b="0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28267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4636BE1-C2A7-4EF9-A57E-9B61E3D7DB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17</a:t>
            </a:r>
            <a:endParaRPr lang="zh-CN" altLang="en-US" dirty="0"/>
          </a:p>
        </p:txBody>
      </p:sp>
      <p:grpSp>
        <p:nvGrpSpPr>
          <p:cNvPr id="10" name="aae78a79-16a3-48ab-b39e-fcb256b38b1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803275" y="1437330"/>
            <a:ext cx="10638513" cy="4616521"/>
            <a:chOff x="803275" y="1437330"/>
            <a:chExt cx="10638513" cy="4616521"/>
          </a:xfrm>
        </p:grpSpPr>
        <p:sp>
          <p:nvSpPr>
            <p:cNvPr id="11" name="iṣ1îḍe">
              <a:extLst>
                <a:ext uri="{FF2B5EF4-FFF2-40B4-BE49-F238E27FC236}">
                  <a16:creationId xmlns:a16="http://schemas.microsoft.com/office/drawing/2014/main" id="{D10D73EE-432A-4534-A567-62A49DFAFA1A}"/>
                </a:ext>
              </a:extLst>
            </p:cNvPr>
            <p:cNvSpPr/>
            <p:nvPr/>
          </p:nvSpPr>
          <p:spPr>
            <a:xfrm rot="10800000" flipH="1">
              <a:off x="4645438" y="1772815"/>
              <a:ext cx="4762930" cy="42810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5635" y="21600"/>
                    <a:pt x="10235" y="19182"/>
                    <a:pt x="6327" y="15274"/>
                  </a:cubicBezTo>
                  <a:cubicBezTo>
                    <a:pt x="2418" y="11365"/>
                    <a:pt x="0" y="5965"/>
                    <a:pt x="0" y="0"/>
                  </a:cubicBezTo>
                </a:path>
              </a:pathLst>
            </a:custGeom>
            <a:noFill/>
            <a:ln w="152400" cap="flat">
              <a:solidFill>
                <a:srgbClr val="F0F0F0">
                  <a:lumMod val="90000"/>
                </a:srgbClr>
              </a:solidFill>
              <a:prstDash val="solid"/>
              <a:miter lim="400000"/>
              <a:headEnd type="stealth" w="med" len="med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marL="0" marR="0" lvl="0" indent="0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 spc="209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kumimoji="0" sz="3000" b="0" i="0" u="none" strike="noStrike" kern="0" cap="none" spc="209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LnTx/>
                <a:uFillTx/>
              </a:endParaRPr>
            </a:p>
          </p:txBody>
        </p:sp>
        <p:grpSp>
          <p:nvGrpSpPr>
            <p:cNvPr id="12" name="iṣ1iḑe">
              <a:extLst>
                <a:ext uri="{FF2B5EF4-FFF2-40B4-BE49-F238E27FC236}">
                  <a16:creationId xmlns:a16="http://schemas.microsoft.com/office/drawing/2014/main" id="{6AE0AE09-9ADB-439A-8400-6CCCA92BC40A}"/>
                </a:ext>
              </a:extLst>
            </p:cNvPr>
            <p:cNvGrpSpPr/>
            <p:nvPr/>
          </p:nvGrpSpPr>
          <p:grpSpPr>
            <a:xfrm>
              <a:off x="4436371" y="5205322"/>
              <a:ext cx="522378" cy="522378"/>
              <a:chOff x="5839622" y="2191652"/>
              <a:chExt cx="522378" cy="522378"/>
            </a:xfrm>
          </p:grpSpPr>
          <p:sp>
            <p:nvSpPr>
              <p:cNvPr id="29" name="ïş1ïḓé">
                <a:extLst>
                  <a:ext uri="{FF2B5EF4-FFF2-40B4-BE49-F238E27FC236}">
                    <a16:creationId xmlns:a16="http://schemas.microsoft.com/office/drawing/2014/main" id="{E25BCE84-1F1E-45E5-8F10-F7810DA7EB20}"/>
                  </a:ext>
                </a:extLst>
              </p:cNvPr>
              <p:cNvSpPr/>
              <p:nvPr/>
            </p:nvSpPr>
            <p:spPr>
              <a:xfrm>
                <a:off x="5839622" y="2191652"/>
                <a:ext cx="522378" cy="522378"/>
              </a:xfrm>
              <a:custGeom>
                <a:avLst/>
                <a:gdLst>
                  <a:gd name="connsiteX0" fmla="*/ 0 w 670873"/>
                  <a:gd name="connsiteY0" fmla="*/ 335437 h 670873"/>
                  <a:gd name="connsiteX1" fmla="*/ 335437 w 670873"/>
                  <a:gd name="connsiteY1" fmla="*/ 0 h 670873"/>
                  <a:gd name="connsiteX2" fmla="*/ 670874 w 670873"/>
                  <a:gd name="connsiteY2" fmla="*/ 335437 h 670873"/>
                  <a:gd name="connsiteX3" fmla="*/ 335437 w 670873"/>
                  <a:gd name="connsiteY3" fmla="*/ 670874 h 670873"/>
                  <a:gd name="connsiteX4" fmla="*/ 0 w 670873"/>
                  <a:gd name="connsiteY4" fmla="*/ 335437 h 670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0873" h="670873">
                    <a:moveTo>
                      <a:pt x="0" y="335437"/>
                    </a:moveTo>
                    <a:cubicBezTo>
                      <a:pt x="0" y="150180"/>
                      <a:pt x="150180" y="0"/>
                      <a:pt x="335437" y="0"/>
                    </a:cubicBezTo>
                    <a:cubicBezTo>
                      <a:pt x="520694" y="0"/>
                      <a:pt x="670874" y="150180"/>
                      <a:pt x="670874" y="335437"/>
                    </a:cubicBezTo>
                    <a:cubicBezTo>
                      <a:pt x="670874" y="520694"/>
                      <a:pt x="520694" y="670874"/>
                      <a:pt x="335437" y="670874"/>
                    </a:cubicBezTo>
                    <a:cubicBezTo>
                      <a:pt x="150180" y="670874"/>
                      <a:pt x="0" y="520694"/>
                      <a:pt x="0" y="335437"/>
                    </a:cubicBezTo>
                    <a:close/>
                  </a:path>
                </a:pathLst>
              </a:custGeom>
              <a:solidFill>
                <a:srgbClr val="0182CB"/>
              </a:solidFill>
              <a:ln w="28575" cap="flat" cmpd="sng" algn="ctr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等线"/>
                </a:endParaRPr>
              </a:p>
            </p:txBody>
          </p:sp>
          <p:sp>
            <p:nvSpPr>
              <p:cNvPr id="30" name="îṥḷidè">
                <a:extLst>
                  <a:ext uri="{FF2B5EF4-FFF2-40B4-BE49-F238E27FC236}">
                    <a16:creationId xmlns:a16="http://schemas.microsoft.com/office/drawing/2014/main" id="{5CCAABC0-98AE-42BA-80FB-EE895040783A}"/>
                  </a:ext>
                </a:extLst>
              </p:cNvPr>
              <p:cNvSpPr/>
              <p:nvPr/>
            </p:nvSpPr>
            <p:spPr bwMode="auto">
              <a:xfrm>
                <a:off x="5954522" y="2306744"/>
                <a:ext cx="292579" cy="292194"/>
              </a:xfrm>
              <a:custGeom>
                <a:avLst/>
                <a:gdLst>
                  <a:gd name="connsiteX0" fmla="*/ 86413 w 591547"/>
                  <a:gd name="connsiteY0" fmla="*/ 515758 h 590770"/>
                  <a:gd name="connsiteX1" fmla="*/ 171919 w 591547"/>
                  <a:gd name="connsiteY1" fmla="*/ 515758 h 590770"/>
                  <a:gd name="connsiteX2" fmla="*/ 171919 w 591547"/>
                  <a:gd name="connsiteY2" fmla="*/ 537523 h 590770"/>
                  <a:gd name="connsiteX3" fmla="*/ 86413 w 591547"/>
                  <a:gd name="connsiteY3" fmla="*/ 537523 h 590770"/>
                  <a:gd name="connsiteX4" fmla="*/ 86413 w 591547"/>
                  <a:gd name="connsiteY4" fmla="*/ 461733 h 590770"/>
                  <a:gd name="connsiteX5" fmla="*/ 171919 w 591547"/>
                  <a:gd name="connsiteY5" fmla="*/ 461733 h 590770"/>
                  <a:gd name="connsiteX6" fmla="*/ 171919 w 591547"/>
                  <a:gd name="connsiteY6" fmla="*/ 483498 h 590770"/>
                  <a:gd name="connsiteX7" fmla="*/ 86413 w 591547"/>
                  <a:gd name="connsiteY7" fmla="*/ 483498 h 590770"/>
                  <a:gd name="connsiteX8" fmla="*/ 86413 w 591547"/>
                  <a:gd name="connsiteY8" fmla="*/ 408616 h 590770"/>
                  <a:gd name="connsiteX9" fmla="*/ 171919 w 591547"/>
                  <a:gd name="connsiteY9" fmla="*/ 408616 h 590770"/>
                  <a:gd name="connsiteX10" fmla="*/ 171919 w 591547"/>
                  <a:gd name="connsiteY10" fmla="*/ 429474 h 590770"/>
                  <a:gd name="connsiteX11" fmla="*/ 86413 w 591547"/>
                  <a:gd name="connsiteY11" fmla="*/ 429474 h 590770"/>
                  <a:gd name="connsiteX12" fmla="*/ 204177 w 591547"/>
                  <a:gd name="connsiteY12" fmla="*/ 357041 h 590770"/>
                  <a:gd name="connsiteX13" fmla="*/ 204177 w 591547"/>
                  <a:gd name="connsiteY13" fmla="*/ 569815 h 590770"/>
                  <a:gd name="connsiteX14" fmla="*/ 333300 w 591547"/>
                  <a:gd name="connsiteY14" fmla="*/ 569815 h 590770"/>
                  <a:gd name="connsiteX15" fmla="*/ 333300 w 591547"/>
                  <a:gd name="connsiteY15" fmla="*/ 382026 h 590770"/>
                  <a:gd name="connsiteX16" fmla="*/ 183194 w 591547"/>
                  <a:gd name="connsiteY16" fmla="*/ 357041 h 590770"/>
                  <a:gd name="connsiteX17" fmla="*/ 75053 w 591547"/>
                  <a:gd name="connsiteY17" fmla="*/ 382026 h 590770"/>
                  <a:gd name="connsiteX18" fmla="*/ 75053 w 591547"/>
                  <a:gd name="connsiteY18" fmla="*/ 569815 h 590770"/>
                  <a:gd name="connsiteX19" fmla="*/ 183194 w 591547"/>
                  <a:gd name="connsiteY19" fmla="*/ 569815 h 590770"/>
                  <a:gd name="connsiteX20" fmla="*/ 247709 w 591547"/>
                  <a:gd name="connsiteY20" fmla="*/ 311838 h 590770"/>
                  <a:gd name="connsiteX21" fmla="*/ 322851 w 591547"/>
                  <a:gd name="connsiteY21" fmla="*/ 311838 h 590770"/>
                  <a:gd name="connsiteX22" fmla="*/ 322851 w 591547"/>
                  <a:gd name="connsiteY22" fmla="*/ 332826 h 590770"/>
                  <a:gd name="connsiteX23" fmla="*/ 247709 w 591547"/>
                  <a:gd name="connsiteY23" fmla="*/ 332826 h 590770"/>
                  <a:gd name="connsiteX24" fmla="*/ 247709 w 591547"/>
                  <a:gd name="connsiteY24" fmla="*/ 257944 h 590770"/>
                  <a:gd name="connsiteX25" fmla="*/ 322851 w 591547"/>
                  <a:gd name="connsiteY25" fmla="*/ 257944 h 590770"/>
                  <a:gd name="connsiteX26" fmla="*/ 322851 w 591547"/>
                  <a:gd name="connsiteY26" fmla="*/ 279580 h 590770"/>
                  <a:gd name="connsiteX27" fmla="*/ 247709 w 591547"/>
                  <a:gd name="connsiteY27" fmla="*/ 279580 h 590770"/>
                  <a:gd name="connsiteX28" fmla="*/ 247709 w 591547"/>
                  <a:gd name="connsiteY28" fmla="*/ 203919 h 590770"/>
                  <a:gd name="connsiteX29" fmla="*/ 322851 w 591547"/>
                  <a:gd name="connsiteY29" fmla="*/ 203919 h 590770"/>
                  <a:gd name="connsiteX30" fmla="*/ 322851 w 591547"/>
                  <a:gd name="connsiteY30" fmla="*/ 225684 h 590770"/>
                  <a:gd name="connsiteX31" fmla="*/ 247709 w 591547"/>
                  <a:gd name="connsiteY31" fmla="*/ 225684 h 590770"/>
                  <a:gd name="connsiteX32" fmla="*/ 247709 w 591547"/>
                  <a:gd name="connsiteY32" fmla="*/ 150672 h 590770"/>
                  <a:gd name="connsiteX33" fmla="*/ 322851 w 591547"/>
                  <a:gd name="connsiteY33" fmla="*/ 150672 h 590770"/>
                  <a:gd name="connsiteX34" fmla="*/ 322851 w 591547"/>
                  <a:gd name="connsiteY34" fmla="*/ 171660 h 590770"/>
                  <a:gd name="connsiteX35" fmla="*/ 247709 w 591547"/>
                  <a:gd name="connsiteY35" fmla="*/ 171660 h 590770"/>
                  <a:gd name="connsiteX36" fmla="*/ 355090 w 591547"/>
                  <a:gd name="connsiteY36" fmla="*/ 102357 h 590770"/>
                  <a:gd name="connsiteX37" fmla="*/ 355090 w 591547"/>
                  <a:gd name="connsiteY37" fmla="*/ 373160 h 590770"/>
                  <a:gd name="connsiteX38" fmla="*/ 355090 w 591547"/>
                  <a:gd name="connsiteY38" fmla="*/ 376384 h 590770"/>
                  <a:gd name="connsiteX39" fmla="*/ 355090 w 591547"/>
                  <a:gd name="connsiteY39" fmla="*/ 569815 h 590770"/>
                  <a:gd name="connsiteX40" fmla="*/ 484213 w 591547"/>
                  <a:gd name="connsiteY40" fmla="*/ 569815 h 590770"/>
                  <a:gd name="connsiteX41" fmla="*/ 484213 w 591547"/>
                  <a:gd name="connsiteY41" fmla="*/ 154744 h 590770"/>
                  <a:gd name="connsiteX42" fmla="*/ 333300 w 591547"/>
                  <a:gd name="connsiteY42" fmla="*/ 99939 h 590770"/>
                  <a:gd name="connsiteX43" fmla="*/ 236458 w 591547"/>
                  <a:gd name="connsiteY43" fmla="*/ 125730 h 590770"/>
                  <a:gd name="connsiteX44" fmla="*/ 236458 w 591547"/>
                  <a:gd name="connsiteY44" fmla="*/ 341728 h 590770"/>
                  <a:gd name="connsiteX45" fmla="*/ 333300 w 591547"/>
                  <a:gd name="connsiteY45" fmla="*/ 360265 h 590770"/>
                  <a:gd name="connsiteX46" fmla="*/ 397862 w 591547"/>
                  <a:gd name="connsiteY46" fmla="*/ 21761 h 590770"/>
                  <a:gd name="connsiteX47" fmla="*/ 387371 w 591547"/>
                  <a:gd name="connsiteY47" fmla="*/ 32238 h 590770"/>
                  <a:gd name="connsiteX48" fmla="*/ 397862 w 591547"/>
                  <a:gd name="connsiteY48" fmla="*/ 42716 h 590770"/>
                  <a:gd name="connsiteX49" fmla="*/ 409160 w 591547"/>
                  <a:gd name="connsiteY49" fmla="*/ 32238 h 590770"/>
                  <a:gd name="connsiteX50" fmla="*/ 397862 w 591547"/>
                  <a:gd name="connsiteY50" fmla="*/ 21761 h 590770"/>
                  <a:gd name="connsiteX51" fmla="*/ 397862 w 591547"/>
                  <a:gd name="connsiteY51" fmla="*/ 0 h 590770"/>
                  <a:gd name="connsiteX52" fmla="*/ 430143 w 591547"/>
                  <a:gd name="connsiteY52" fmla="*/ 32238 h 590770"/>
                  <a:gd name="connsiteX53" fmla="*/ 409160 w 591547"/>
                  <a:gd name="connsiteY53" fmla="*/ 62865 h 590770"/>
                  <a:gd name="connsiteX54" fmla="*/ 409160 w 591547"/>
                  <a:gd name="connsiteY54" fmla="*/ 100745 h 590770"/>
                  <a:gd name="connsiteX55" fmla="*/ 498740 w 591547"/>
                  <a:gd name="connsiteY55" fmla="*/ 137819 h 590770"/>
                  <a:gd name="connsiteX56" fmla="*/ 506003 w 591547"/>
                  <a:gd name="connsiteY56" fmla="*/ 147491 h 590770"/>
                  <a:gd name="connsiteX57" fmla="*/ 506003 w 591547"/>
                  <a:gd name="connsiteY57" fmla="*/ 569815 h 590770"/>
                  <a:gd name="connsiteX58" fmla="*/ 591547 w 591547"/>
                  <a:gd name="connsiteY58" fmla="*/ 569815 h 590770"/>
                  <a:gd name="connsiteX59" fmla="*/ 591547 w 591547"/>
                  <a:gd name="connsiteY59" fmla="*/ 590770 h 590770"/>
                  <a:gd name="connsiteX60" fmla="*/ 494705 w 591547"/>
                  <a:gd name="connsiteY60" fmla="*/ 590770 h 590770"/>
                  <a:gd name="connsiteX61" fmla="*/ 344598 w 591547"/>
                  <a:gd name="connsiteY61" fmla="*/ 590770 h 590770"/>
                  <a:gd name="connsiteX62" fmla="*/ 193685 w 591547"/>
                  <a:gd name="connsiteY62" fmla="*/ 590770 h 590770"/>
                  <a:gd name="connsiteX63" fmla="*/ 64562 w 591547"/>
                  <a:gd name="connsiteY63" fmla="*/ 590770 h 590770"/>
                  <a:gd name="connsiteX64" fmla="*/ 0 w 591547"/>
                  <a:gd name="connsiteY64" fmla="*/ 590770 h 590770"/>
                  <a:gd name="connsiteX65" fmla="*/ 0 w 591547"/>
                  <a:gd name="connsiteY65" fmla="*/ 569815 h 590770"/>
                  <a:gd name="connsiteX66" fmla="*/ 54070 w 591547"/>
                  <a:gd name="connsiteY66" fmla="*/ 569815 h 590770"/>
                  <a:gd name="connsiteX67" fmla="*/ 54070 w 591547"/>
                  <a:gd name="connsiteY67" fmla="*/ 373160 h 590770"/>
                  <a:gd name="connsiteX68" fmla="*/ 62141 w 591547"/>
                  <a:gd name="connsiteY68" fmla="*/ 362683 h 590770"/>
                  <a:gd name="connsiteX69" fmla="*/ 191264 w 591547"/>
                  <a:gd name="connsiteY69" fmla="*/ 333668 h 590770"/>
                  <a:gd name="connsiteX70" fmla="*/ 195299 w 591547"/>
                  <a:gd name="connsiteY70" fmla="*/ 333668 h 590770"/>
                  <a:gd name="connsiteX71" fmla="*/ 196106 w 591547"/>
                  <a:gd name="connsiteY71" fmla="*/ 333668 h 590770"/>
                  <a:gd name="connsiteX72" fmla="*/ 215475 w 591547"/>
                  <a:gd name="connsiteY72" fmla="*/ 336892 h 590770"/>
                  <a:gd name="connsiteX73" fmla="*/ 215475 w 591547"/>
                  <a:gd name="connsiteY73" fmla="*/ 116864 h 590770"/>
                  <a:gd name="connsiteX74" fmla="*/ 223545 w 591547"/>
                  <a:gd name="connsiteY74" fmla="*/ 106387 h 590770"/>
                  <a:gd name="connsiteX75" fmla="*/ 341370 w 591547"/>
                  <a:gd name="connsiteY75" fmla="*/ 75760 h 590770"/>
                  <a:gd name="connsiteX76" fmla="*/ 342984 w 591547"/>
                  <a:gd name="connsiteY76" fmla="*/ 75760 h 590770"/>
                  <a:gd name="connsiteX77" fmla="*/ 345405 w 591547"/>
                  <a:gd name="connsiteY77" fmla="*/ 75760 h 590770"/>
                  <a:gd name="connsiteX78" fmla="*/ 347020 w 591547"/>
                  <a:gd name="connsiteY78" fmla="*/ 75760 h 590770"/>
                  <a:gd name="connsiteX79" fmla="*/ 348634 w 591547"/>
                  <a:gd name="connsiteY79" fmla="*/ 75760 h 590770"/>
                  <a:gd name="connsiteX80" fmla="*/ 387371 w 591547"/>
                  <a:gd name="connsiteY80" fmla="*/ 91879 h 590770"/>
                  <a:gd name="connsiteX81" fmla="*/ 387371 w 591547"/>
                  <a:gd name="connsiteY81" fmla="*/ 62865 h 590770"/>
                  <a:gd name="connsiteX82" fmla="*/ 365581 w 591547"/>
                  <a:gd name="connsiteY82" fmla="*/ 32238 h 590770"/>
                  <a:gd name="connsiteX83" fmla="*/ 397862 w 591547"/>
                  <a:gd name="connsiteY83" fmla="*/ 0 h 590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591547" h="590770">
                    <a:moveTo>
                      <a:pt x="86413" y="515758"/>
                    </a:moveTo>
                    <a:lnTo>
                      <a:pt x="171919" y="515758"/>
                    </a:lnTo>
                    <a:lnTo>
                      <a:pt x="171919" y="537523"/>
                    </a:lnTo>
                    <a:lnTo>
                      <a:pt x="86413" y="537523"/>
                    </a:lnTo>
                    <a:close/>
                    <a:moveTo>
                      <a:pt x="86413" y="461733"/>
                    </a:moveTo>
                    <a:lnTo>
                      <a:pt x="171919" y="461733"/>
                    </a:lnTo>
                    <a:lnTo>
                      <a:pt x="171919" y="483498"/>
                    </a:lnTo>
                    <a:lnTo>
                      <a:pt x="86413" y="483498"/>
                    </a:lnTo>
                    <a:close/>
                    <a:moveTo>
                      <a:pt x="86413" y="408616"/>
                    </a:moveTo>
                    <a:lnTo>
                      <a:pt x="171919" y="408616"/>
                    </a:lnTo>
                    <a:lnTo>
                      <a:pt x="171919" y="429474"/>
                    </a:lnTo>
                    <a:lnTo>
                      <a:pt x="86413" y="429474"/>
                    </a:lnTo>
                    <a:close/>
                    <a:moveTo>
                      <a:pt x="204177" y="357041"/>
                    </a:moveTo>
                    <a:lnTo>
                      <a:pt x="204177" y="569815"/>
                    </a:lnTo>
                    <a:lnTo>
                      <a:pt x="333300" y="569815"/>
                    </a:lnTo>
                    <a:lnTo>
                      <a:pt x="333300" y="382026"/>
                    </a:lnTo>
                    <a:close/>
                    <a:moveTo>
                      <a:pt x="183194" y="357041"/>
                    </a:moveTo>
                    <a:lnTo>
                      <a:pt x="75053" y="382026"/>
                    </a:lnTo>
                    <a:lnTo>
                      <a:pt x="75053" y="569815"/>
                    </a:lnTo>
                    <a:lnTo>
                      <a:pt x="183194" y="569815"/>
                    </a:lnTo>
                    <a:close/>
                    <a:moveTo>
                      <a:pt x="247709" y="311838"/>
                    </a:moveTo>
                    <a:lnTo>
                      <a:pt x="322851" y="311838"/>
                    </a:lnTo>
                    <a:lnTo>
                      <a:pt x="322851" y="332826"/>
                    </a:lnTo>
                    <a:lnTo>
                      <a:pt x="247709" y="332826"/>
                    </a:lnTo>
                    <a:close/>
                    <a:moveTo>
                      <a:pt x="247709" y="257944"/>
                    </a:moveTo>
                    <a:lnTo>
                      <a:pt x="322851" y="257944"/>
                    </a:lnTo>
                    <a:lnTo>
                      <a:pt x="322851" y="279580"/>
                    </a:lnTo>
                    <a:lnTo>
                      <a:pt x="247709" y="279580"/>
                    </a:lnTo>
                    <a:close/>
                    <a:moveTo>
                      <a:pt x="247709" y="203919"/>
                    </a:moveTo>
                    <a:lnTo>
                      <a:pt x="322851" y="203919"/>
                    </a:lnTo>
                    <a:lnTo>
                      <a:pt x="322851" y="225684"/>
                    </a:lnTo>
                    <a:lnTo>
                      <a:pt x="247709" y="225684"/>
                    </a:lnTo>
                    <a:close/>
                    <a:moveTo>
                      <a:pt x="247709" y="150672"/>
                    </a:moveTo>
                    <a:lnTo>
                      <a:pt x="322851" y="150672"/>
                    </a:lnTo>
                    <a:lnTo>
                      <a:pt x="322851" y="171660"/>
                    </a:lnTo>
                    <a:lnTo>
                      <a:pt x="247709" y="171660"/>
                    </a:lnTo>
                    <a:close/>
                    <a:moveTo>
                      <a:pt x="355090" y="102357"/>
                    </a:moveTo>
                    <a:lnTo>
                      <a:pt x="355090" y="373160"/>
                    </a:lnTo>
                    <a:lnTo>
                      <a:pt x="355090" y="376384"/>
                    </a:lnTo>
                    <a:lnTo>
                      <a:pt x="355090" y="569815"/>
                    </a:lnTo>
                    <a:lnTo>
                      <a:pt x="484213" y="569815"/>
                    </a:lnTo>
                    <a:lnTo>
                      <a:pt x="484213" y="154744"/>
                    </a:lnTo>
                    <a:close/>
                    <a:moveTo>
                      <a:pt x="333300" y="99939"/>
                    </a:moveTo>
                    <a:lnTo>
                      <a:pt x="236458" y="125730"/>
                    </a:lnTo>
                    <a:lnTo>
                      <a:pt x="236458" y="341728"/>
                    </a:lnTo>
                    <a:lnTo>
                      <a:pt x="333300" y="360265"/>
                    </a:lnTo>
                    <a:close/>
                    <a:moveTo>
                      <a:pt x="397862" y="21761"/>
                    </a:moveTo>
                    <a:cubicBezTo>
                      <a:pt x="392213" y="21761"/>
                      <a:pt x="387371" y="26596"/>
                      <a:pt x="387371" y="32238"/>
                    </a:cubicBezTo>
                    <a:cubicBezTo>
                      <a:pt x="387371" y="37880"/>
                      <a:pt x="392213" y="42716"/>
                      <a:pt x="397862" y="42716"/>
                    </a:cubicBezTo>
                    <a:cubicBezTo>
                      <a:pt x="404318" y="42716"/>
                      <a:pt x="409160" y="37880"/>
                      <a:pt x="409160" y="32238"/>
                    </a:cubicBezTo>
                    <a:cubicBezTo>
                      <a:pt x="409160" y="26596"/>
                      <a:pt x="404318" y="21761"/>
                      <a:pt x="397862" y="21761"/>
                    </a:cubicBezTo>
                    <a:close/>
                    <a:moveTo>
                      <a:pt x="397862" y="0"/>
                    </a:moveTo>
                    <a:cubicBezTo>
                      <a:pt x="415616" y="0"/>
                      <a:pt x="430143" y="14507"/>
                      <a:pt x="430143" y="32238"/>
                    </a:cubicBezTo>
                    <a:cubicBezTo>
                      <a:pt x="430143" y="45940"/>
                      <a:pt x="421266" y="58029"/>
                      <a:pt x="409160" y="62865"/>
                    </a:cubicBezTo>
                    <a:lnTo>
                      <a:pt x="409160" y="100745"/>
                    </a:lnTo>
                    <a:lnTo>
                      <a:pt x="498740" y="137819"/>
                    </a:lnTo>
                    <a:cubicBezTo>
                      <a:pt x="502775" y="139431"/>
                      <a:pt x="506003" y="143461"/>
                      <a:pt x="506003" y="147491"/>
                    </a:cubicBezTo>
                    <a:lnTo>
                      <a:pt x="506003" y="569815"/>
                    </a:lnTo>
                    <a:lnTo>
                      <a:pt x="591547" y="569815"/>
                    </a:lnTo>
                    <a:lnTo>
                      <a:pt x="591547" y="590770"/>
                    </a:lnTo>
                    <a:lnTo>
                      <a:pt x="494705" y="590770"/>
                    </a:lnTo>
                    <a:lnTo>
                      <a:pt x="344598" y="590770"/>
                    </a:lnTo>
                    <a:lnTo>
                      <a:pt x="193685" y="590770"/>
                    </a:lnTo>
                    <a:lnTo>
                      <a:pt x="64562" y="590770"/>
                    </a:lnTo>
                    <a:lnTo>
                      <a:pt x="0" y="590770"/>
                    </a:lnTo>
                    <a:lnTo>
                      <a:pt x="0" y="569815"/>
                    </a:lnTo>
                    <a:lnTo>
                      <a:pt x="54070" y="569815"/>
                    </a:lnTo>
                    <a:lnTo>
                      <a:pt x="54070" y="373160"/>
                    </a:lnTo>
                    <a:cubicBezTo>
                      <a:pt x="54070" y="368324"/>
                      <a:pt x="57298" y="364294"/>
                      <a:pt x="62141" y="362683"/>
                    </a:cubicBezTo>
                    <a:lnTo>
                      <a:pt x="191264" y="333668"/>
                    </a:lnTo>
                    <a:cubicBezTo>
                      <a:pt x="192878" y="332862"/>
                      <a:pt x="194492" y="332862"/>
                      <a:pt x="195299" y="333668"/>
                    </a:cubicBezTo>
                    <a:cubicBezTo>
                      <a:pt x="196106" y="333668"/>
                      <a:pt x="196106" y="333668"/>
                      <a:pt x="196106" y="333668"/>
                    </a:cubicBezTo>
                    <a:lnTo>
                      <a:pt x="215475" y="336892"/>
                    </a:lnTo>
                    <a:lnTo>
                      <a:pt x="215475" y="116864"/>
                    </a:lnTo>
                    <a:cubicBezTo>
                      <a:pt x="215475" y="112028"/>
                      <a:pt x="218703" y="107999"/>
                      <a:pt x="223545" y="106387"/>
                    </a:cubicBezTo>
                    <a:lnTo>
                      <a:pt x="341370" y="75760"/>
                    </a:lnTo>
                    <a:cubicBezTo>
                      <a:pt x="342177" y="75760"/>
                      <a:pt x="342177" y="75760"/>
                      <a:pt x="342984" y="75760"/>
                    </a:cubicBezTo>
                    <a:cubicBezTo>
                      <a:pt x="343791" y="75760"/>
                      <a:pt x="344598" y="74954"/>
                      <a:pt x="345405" y="75760"/>
                    </a:cubicBezTo>
                    <a:cubicBezTo>
                      <a:pt x="346213" y="75760"/>
                      <a:pt x="347020" y="75760"/>
                      <a:pt x="347020" y="75760"/>
                    </a:cubicBezTo>
                    <a:cubicBezTo>
                      <a:pt x="347827" y="75760"/>
                      <a:pt x="347827" y="75760"/>
                      <a:pt x="348634" y="75760"/>
                    </a:cubicBezTo>
                    <a:lnTo>
                      <a:pt x="387371" y="91879"/>
                    </a:lnTo>
                    <a:lnTo>
                      <a:pt x="387371" y="62865"/>
                    </a:lnTo>
                    <a:cubicBezTo>
                      <a:pt x="375265" y="58029"/>
                      <a:pt x="365581" y="45940"/>
                      <a:pt x="365581" y="32238"/>
                    </a:cubicBezTo>
                    <a:cubicBezTo>
                      <a:pt x="365581" y="14507"/>
                      <a:pt x="380107" y="0"/>
                      <a:pt x="39786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3" name="îṩ1iḍê">
              <a:extLst>
                <a:ext uri="{FF2B5EF4-FFF2-40B4-BE49-F238E27FC236}">
                  <a16:creationId xmlns:a16="http://schemas.microsoft.com/office/drawing/2014/main" id="{2F8CEBDD-39B6-4057-B0DD-7054E6C7E121}"/>
                </a:ext>
              </a:extLst>
            </p:cNvPr>
            <p:cNvGrpSpPr/>
            <p:nvPr/>
          </p:nvGrpSpPr>
          <p:grpSpPr>
            <a:xfrm>
              <a:off x="1186388" y="4336458"/>
              <a:ext cx="3135084" cy="1717393"/>
              <a:chOff x="929268" y="4303895"/>
              <a:chExt cx="3135084" cy="1717393"/>
            </a:xfrm>
          </p:grpSpPr>
          <p:sp>
            <p:nvSpPr>
              <p:cNvPr id="27" name="iṩḷîḑe">
                <a:extLst>
                  <a:ext uri="{FF2B5EF4-FFF2-40B4-BE49-F238E27FC236}">
                    <a16:creationId xmlns:a16="http://schemas.microsoft.com/office/drawing/2014/main" id="{8FD82897-9D49-42DD-AA6D-7F157A543D40}"/>
                  </a:ext>
                </a:extLst>
              </p:cNvPr>
              <p:cNvSpPr txBox="1"/>
              <p:nvPr/>
            </p:nvSpPr>
            <p:spPr>
              <a:xfrm>
                <a:off x="929268" y="4699502"/>
                <a:ext cx="3135084" cy="1321786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 fontScale="85000" lnSpcReduction="10000"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dirty="0">
                    <a:ea typeface="微软雅黑 Light" panose="020B0502040204020203"/>
                  </a:rPr>
                  <a:t>“保盈利”为主－本量力分析法</a:t>
                </a:r>
                <a:endParaRPr lang="en-US" altLang="zh-CN" dirty="0">
                  <a:ea typeface="微软雅黑 Light" panose="020B0502040204020203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dirty="0">
                    <a:ea typeface="微软雅黑 Light" panose="020B0502040204020203"/>
                  </a:rPr>
                  <a:t>营销扩大市场份额、增加用户数量</a:t>
                </a:r>
                <a:endParaRPr lang="en-US" altLang="zh-CN" dirty="0">
                  <a:ea typeface="微软雅黑 Light" panose="020B0502040204020203"/>
                </a:endParaRPr>
              </a:p>
            </p:txBody>
          </p:sp>
          <p:sp>
            <p:nvSpPr>
              <p:cNvPr id="28" name="iSḷîḋè">
                <a:extLst>
                  <a:ext uri="{FF2B5EF4-FFF2-40B4-BE49-F238E27FC236}">
                    <a16:creationId xmlns:a16="http://schemas.microsoft.com/office/drawing/2014/main" id="{BEF68B0A-B165-4BCE-9DBA-383053C8312F}"/>
                  </a:ext>
                </a:extLst>
              </p:cNvPr>
              <p:cNvSpPr txBox="1"/>
              <p:nvPr/>
            </p:nvSpPr>
            <p:spPr>
              <a:xfrm>
                <a:off x="929269" y="4303895"/>
                <a:ext cx="990267" cy="307777"/>
              </a:xfrm>
              <a:prstGeom prst="rect">
                <a:avLst/>
              </a:prstGeom>
              <a:noFill/>
            </p:spPr>
            <p:txBody>
              <a:bodyPr wrap="none" rtlCol="0">
                <a:noAutofit/>
              </a:bodyPr>
              <a:lstStyle>
                <a:defPPr>
                  <a:defRPr lang="zh-CN"/>
                </a:defPPr>
                <a:lvl1pPr>
                  <a:defRPr sz="1400" b="1">
                    <a:solidFill>
                      <a:schemeClr val="accent1"/>
                    </a:solidFill>
                  </a:defRPr>
                </a:lvl1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182CB"/>
                    </a:solidFill>
                    <a:effectLst/>
                    <a:uLnTx/>
                    <a:uFillTx/>
                  </a:rPr>
                  <a:t>成立初期</a:t>
                </a:r>
              </a:p>
            </p:txBody>
          </p:sp>
        </p:grpSp>
        <p:grpSp>
          <p:nvGrpSpPr>
            <p:cNvPr id="14" name="íṧ1iďè">
              <a:extLst>
                <a:ext uri="{FF2B5EF4-FFF2-40B4-BE49-F238E27FC236}">
                  <a16:creationId xmlns:a16="http://schemas.microsoft.com/office/drawing/2014/main" id="{CF455E95-57E1-4FDB-993B-84A60825DB8C}"/>
                </a:ext>
              </a:extLst>
            </p:cNvPr>
            <p:cNvGrpSpPr/>
            <p:nvPr/>
          </p:nvGrpSpPr>
          <p:grpSpPr>
            <a:xfrm>
              <a:off x="5533359" y="3009106"/>
              <a:ext cx="522378" cy="522378"/>
              <a:chOff x="5839622" y="2191652"/>
              <a:chExt cx="522378" cy="522378"/>
            </a:xfrm>
          </p:grpSpPr>
          <p:sp>
            <p:nvSpPr>
              <p:cNvPr id="25" name="ïṩ1îḑé">
                <a:extLst>
                  <a:ext uri="{FF2B5EF4-FFF2-40B4-BE49-F238E27FC236}">
                    <a16:creationId xmlns:a16="http://schemas.microsoft.com/office/drawing/2014/main" id="{693D08FC-D2B9-49CD-A707-68EF00D5EA19}"/>
                  </a:ext>
                </a:extLst>
              </p:cNvPr>
              <p:cNvSpPr/>
              <p:nvPr/>
            </p:nvSpPr>
            <p:spPr>
              <a:xfrm>
                <a:off x="5839622" y="2191652"/>
                <a:ext cx="522378" cy="522378"/>
              </a:xfrm>
              <a:custGeom>
                <a:avLst/>
                <a:gdLst>
                  <a:gd name="connsiteX0" fmla="*/ 0 w 670873"/>
                  <a:gd name="connsiteY0" fmla="*/ 335437 h 670873"/>
                  <a:gd name="connsiteX1" fmla="*/ 335437 w 670873"/>
                  <a:gd name="connsiteY1" fmla="*/ 0 h 670873"/>
                  <a:gd name="connsiteX2" fmla="*/ 670874 w 670873"/>
                  <a:gd name="connsiteY2" fmla="*/ 335437 h 670873"/>
                  <a:gd name="connsiteX3" fmla="*/ 335437 w 670873"/>
                  <a:gd name="connsiteY3" fmla="*/ 670874 h 670873"/>
                  <a:gd name="connsiteX4" fmla="*/ 0 w 670873"/>
                  <a:gd name="connsiteY4" fmla="*/ 335437 h 670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0873" h="670873">
                    <a:moveTo>
                      <a:pt x="0" y="335437"/>
                    </a:moveTo>
                    <a:cubicBezTo>
                      <a:pt x="0" y="150180"/>
                      <a:pt x="150180" y="0"/>
                      <a:pt x="335437" y="0"/>
                    </a:cubicBezTo>
                    <a:cubicBezTo>
                      <a:pt x="520694" y="0"/>
                      <a:pt x="670874" y="150180"/>
                      <a:pt x="670874" y="335437"/>
                    </a:cubicBezTo>
                    <a:cubicBezTo>
                      <a:pt x="670874" y="520694"/>
                      <a:pt x="520694" y="670874"/>
                      <a:pt x="335437" y="670874"/>
                    </a:cubicBezTo>
                    <a:cubicBezTo>
                      <a:pt x="150180" y="670874"/>
                      <a:pt x="0" y="520694"/>
                      <a:pt x="0" y="335437"/>
                    </a:cubicBezTo>
                    <a:close/>
                  </a:path>
                </a:pathLst>
              </a:custGeom>
              <a:solidFill>
                <a:srgbClr val="4794EA"/>
              </a:solidFill>
              <a:ln w="28575" cap="flat" cmpd="sng" algn="ctr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等线"/>
                </a:endParaRPr>
              </a:p>
            </p:txBody>
          </p:sp>
          <p:sp>
            <p:nvSpPr>
              <p:cNvPr id="26" name="îṥľïde">
                <a:extLst>
                  <a:ext uri="{FF2B5EF4-FFF2-40B4-BE49-F238E27FC236}">
                    <a16:creationId xmlns:a16="http://schemas.microsoft.com/office/drawing/2014/main" id="{8A88F2AF-C747-4B4F-B9AA-FE2213D5C9A2}"/>
                  </a:ext>
                </a:extLst>
              </p:cNvPr>
              <p:cNvSpPr/>
              <p:nvPr/>
            </p:nvSpPr>
            <p:spPr bwMode="auto">
              <a:xfrm>
                <a:off x="5954522" y="2350042"/>
                <a:ext cx="292579" cy="205596"/>
              </a:xfrm>
              <a:custGeom>
                <a:avLst/>
                <a:gdLst>
                  <a:gd name="connsiteX0" fmla="*/ 450100 w 607639"/>
                  <a:gd name="connsiteY0" fmla="*/ 313203 h 426991"/>
                  <a:gd name="connsiteX1" fmla="*/ 450100 w 607639"/>
                  <a:gd name="connsiteY1" fmla="*/ 403167 h 426991"/>
                  <a:gd name="connsiteX2" fmla="*/ 585744 w 607639"/>
                  <a:gd name="connsiteY2" fmla="*/ 403167 h 426991"/>
                  <a:gd name="connsiteX3" fmla="*/ 586100 w 607639"/>
                  <a:gd name="connsiteY3" fmla="*/ 313203 h 426991"/>
                  <a:gd name="connsiteX4" fmla="*/ 530294 w 607639"/>
                  <a:gd name="connsiteY4" fmla="*/ 313203 h 426991"/>
                  <a:gd name="connsiteX5" fmla="*/ 530116 w 607639"/>
                  <a:gd name="connsiteY5" fmla="*/ 313203 h 426991"/>
                  <a:gd name="connsiteX6" fmla="*/ 529760 w 607639"/>
                  <a:gd name="connsiteY6" fmla="*/ 313203 h 426991"/>
                  <a:gd name="connsiteX7" fmla="*/ 450901 w 607639"/>
                  <a:gd name="connsiteY7" fmla="*/ 313203 h 426991"/>
                  <a:gd name="connsiteX8" fmla="*/ 236309 w 607639"/>
                  <a:gd name="connsiteY8" fmla="*/ 313203 h 426991"/>
                  <a:gd name="connsiteX9" fmla="*/ 236309 w 607639"/>
                  <a:gd name="connsiteY9" fmla="*/ 403167 h 426991"/>
                  <a:gd name="connsiteX10" fmla="*/ 371953 w 607639"/>
                  <a:gd name="connsiteY10" fmla="*/ 403167 h 426991"/>
                  <a:gd name="connsiteX11" fmla="*/ 372754 w 607639"/>
                  <a:gd name="connsiteY11" fmla="*/ 313203 h 426991"/>
                  <a:gd name="connsiteX12" fmla="*/ 237110 w 607639"/>
                  <a:gd name="connsiteY12" fmla="*/ 313203 h 426991"/>
                  <a:gd name="connsiteX13" fmla="*/ 22519 w 607639"/>
                  <a:gd name="connsiteY13" fmla="*/ 313203 h 426991"/>
                  <a:gd name="connsiteX14" fmla="*/ 22519 w 607639"/>
                  <a:gd name="connsiteY14" fmla="*/ 403167 h 426991"/>
                  <a:gd name="connsiteX15" fmla="*/ 158163 w 607639"/>
                  <a:gd name="connsiteY15" fmla="*/ 403167 h 426991"/>
                  <a:gd name="connsiteX16" fmla="*/ 158964 w 607639"/>
                  <a:gd name="connsiteY16" fmla="*/ 313203 h 426991"/>
                  <a:gd name="connsiteX17" fmla="*/ 91498 w 607639"/>
                  <a:gd name="connsiteY17" fmla="*/ 313203 h 426991"/>
                  <a:gd name="connsiteX18" fmla="*/ 91231 w 607639"/>
                  <a:gd name="connsiteY18" fmla="*/ 313203 h 426991"/>
                  <a:gd name="connsiteX19" fmla="*/ 90964 w 607639"/>
                  <a:gd name="connsiteY19" fmla="*/ 313203 h 426991"/>
                  <a:gd name="connsiteX20" fmla="*/ 23320 w 607639"/>
                  <a:gd name="connsiteY20" fmla="*/ 313203 h 426991"/>
                  <a:gd name="connsiteX21" fmla="*/ 91409 w 607639"/>
                  <a:gd name="connsiteY21" fmla="*/ 224751 h 426991"/>
                  <a:gd name="connsiteX22" fmla="*/ 530294 w 607639"/>
                  <a:gd name="connsiteY22" fmla="*/ 224751 h 426991"/>
                  <a:gd name="connsiteX23" fmla="*/ 540084 w 607639"/>
                  <a:gd name="connsiteY23" fmla="*/ 234530 h 426991"/>
                  <a:gd name="connsiteX24" fmla="*/ 540084 w 607639"/>
                  <a:gd name="connsiteY24" fmla="*/ 292135 h 426991"/>
                  <a:gd name="connsiteX25" fmla="*/ 586456 w 607639"/>
                  <a:gd name="connsiteY25" fmla="*/ 292135 h 426991"/>
                  <a:gd name="connsiteX26" fmla="*/ 607639 w 607639"/>
                  <a:gd name="connsiteY26" fmla="*/ 313203 h 426991"/>
                  <a:gd name="connsiteX27" fmla="*/ 607639 w 607639"/>
                  <a:gd name="connsiteY27" fmla="*/ 403167 h 426991"/>
                  <a:gd name="connsiteX28" fmla="*/ 586456 w 607639"/>
                  <a:gd name="connsiteY28" fmla="*/ 426991 h 426991"/>
                  <a:gd name="connsiteX29" fmla="*/ 451524 w 607639"/>
                  <a:gd name="connsiteY29" fmla="*/ 426991 h 426991"/>
                  <a:gd name="connsiteX30" fmla="*/ 427582 w 607639"/>
                  <a:gd name="connsiteY30" fmla="*/ 403167 h 426991"/>
                  <a:gd name="connsiteX31" fmla="*/ 427582 w 607639"/>
                  <a:gd name="connsiteY31" fmla="*/ 313203 h 426991"/>
                  <a:gd name="connsiteX32" fmla="*/ 451524 w 607639"/>
                  <a:gd name="connsiteY32" fmla="*/ 292135 h 426991"/>
                  <a:gd name="connsiteX33" fmla="*/ 517566 w 607639"/>
                  <a:gd name="connsiteY33" fmla="*/ 292135 h 426991"/>
                  <a:gd name="connsiteX34" fmla="*/ 517566 w 607639"/>
                  <a:gd name="connsiteY34" fmla="*/ 247242 h 426991"/>
                  <a:gd name="connsiteX35" fmla="*/ 315079 w 607639"/>
                  <a:gd name="connsiteY35" fmla="*/ 247242 h 426991"/>
                  <a:gd name="connsiteX36" fmla="*/ 315079 w 607639"/>
                  <a:gd name="connsiteY36" fmla="*/ 292135 h 426991"/>
                  <a:gd name="connsiteX37" fmla="*/ 372665 w 607639"/>
                  <a:gd name="connsiteY37" fmla="*/ 292135 h 426991"/>
                  <a:gd name="connsiteX38" fmla="*/ 393849 w 607639"/>
                  <a:gd name="connsiteY38" fmla="*/ 313203 h 426991"/>
                  <a:gd name="connsiteX39" fmla="*/ 393849 w 607639"/>
                  <a:gd name="connsiteY39" fmla="*/ 403167 h 426991"/>
                  <a:gd name="connsiteX40" fmla="*/ 372665 w 607639"/>
                  <a:gd name="connsiteY40" fmla="*/ 426991 h 426991"/>
                  <a:gd name="connsiteX41" fmla="*/ 237733 w 607639"/>
                  <a:gd name="connsiteY41" fmla="*/ 426991 h 426991"/>
                  <a:gd name="connsiteX42" fmla="*/ 213791 w 607639"/>
                  <a:gd name="connsiteY42" fmla="*/ 403167 h 426991"/>
                  <a:gd name="connsiteX43" fmla="*/ 213791 w 607639"/>
                  <a:gd name="connsiteY43" fmla="*/ 313203 h 426991"/>
                  <a:gd name="connsiteX44" fmla="*/ 237733 w 607639"/>
                  <a:gd name="connsiteY44" fmla="*/ 292135 h 426991"/>
                  <a:gd name="connsiteX45" fmla="*/ 292561 w 607639"/>
                  <a:gd name="connsiteY45" fmla="*/ 292135 h 426991"/>
                  <a:gd name="connsiteX46" fmla="*/ 292561 w 607639"/>
                  <a:gd name="connsiteY46" fmla="*/ 247242 h 426991"/>
                  <a:gd name="connsiteX47" fmla="*/ 101288 w 607639"/>
                  <a:gd name="connsiteY47" fmla="*/ 247242 h 426991"/>
                  <a:gd name="connsiteX48" fmla="*/ 101288 w 607639"/>
                  <a:gd name="connsiteY48" fmla="*/ 292135 h 426991"/>
                  <a:gd name="connsiteX49" fmla="*/ 158875 w 607639"/>
                  <a:gd name="connsiteY49" fmla="*/ 292135 h 426991"/>
                  <a:gd name="connsiteX50" fmla="*/ 180058 w 607639"/>
                  <a:gd name="connsiteY50" fmla="*/ 313203 h 426991"/>
                  <a:gd name="connsiteX51" fmla="*/ 180058 w 607639"/>
                  <a:gd name="connsiteY51" fmla="*/ 403167 h 426991"/>
                  <a:gd name="connsiteX52" fmla="*/ 158875 w 607639"/>
                  <a:gd name="connsiteY52" fmla="*/ 426991 h 426991"/>
                  <a:gd name="connsiteX53" fmla="*/ 24032 w 607639"/>
                  <a:gd name="connsiteY53" fmla="*/ 426991 h 426991"/>
                  <a:gd name="connsiteX54" fmla="*/ 0 w 607639"/>
                  <a:gd name="connsiteY54" fmla="*/ 403167 h 426991"/>
                  <a:gd name="connsiteX55" fmla="*/ 0 w 607639"/>
                  <a:gd name="connsiteY55" fmla="*/ 313203 h 426991"/>
                  <a:gd name="connsiteX56" fmla="*/ 24032 w 607639"/>
                  <a:gd name="connsiteY56" fmla="*/ 292135 h 426991"/>
                  <a:gd name="connsiteX57" fmla="*/ 78770 w 607639"/>
                  <a:gd name="connsiteY57" fmla="*/ 292135 h 426991"/>
                  <a:gd name="connsiteX58" fmla="*/ 78770 w 607639"/>
                  <a:gd name="connsiteY58" fmla="*/ 234530 h 426991"/>
                  <a:gd name="connsiteX59" fmla="*/ 91409 w 607639"/>
                  <a:gd name="connsiteY59" fmla="*/ 224751 h 426991"/>
                  <a:gd name="connsiteX60" fmla="*/ 236326 w 607639"/>
                  <a:gd name="connsiteY60" fmla="*/ 21066 h 426991"/>
                  <a:gd name="connsiteX61" fmla="*/ 236326 w 607639"/>
                  <a:gd name="connsiteY61" fmla="*/ 111021 h 426991"/>
                  <a:gd name="connsiteX62" fmla="*/ 371758 w 607639"/>
                  <a:gd name="connsiteY62" fmla="*/ 111021 h 426991"/>
                  <a:gd name="connsiteX63" fmla="*/ 372380 w 607639"/>
                  <a:gd name="connsiteY63" fmla="*/ 21066 h 426991"/>
                  <a:gd name="connsiteX64" fmla="*/ 237127 w 607639"/>
                  <a:gd name="connsiteY64" fmla="*/ 21066 h 426991"/>
                  <a:gd name="connsiteX65" fmla="*/ 237750 w 607639"/>
                  <a:gd name="connsiteY65" fmla="*/ 0 h 426991"/>
                  <a:gd name="connsiteX66" fmla="*/ 372647 w 607639"/>
                  <a:gd name="connsiteY66" fmla="*/ 0 h 426991"/>
                  <a:gd name="connsiteX67" fmla="*/ 393825 w 607639"/>
                  <a:gd name="connsiteY67" fmla="*/ 21066 h 426991"/>
                  <a:gd name="connsiteX68" fmla="*/ 393825 w 607639"/>
                  <a:gd name="connsiteY68" fmla="*/ 111021 h 426991"/>
                  <a:gd name="connsiteX69" fmla="*/ 372647 w 607639"/>
                  <a:gd name="connsiteY69" fmla="*/ 134843 h 426991"/>
                  <a:gd name="connsiteX70" fmla="*/ 315076 w 607639"/>
                  <a:gd name="connsiteY70" fmla="*/ 134843 h 426991"/>
                  <a:gd name="connsiteX71" fmla="*/ 315076 w 607639"/>
                  <a:gd name="connsiteY71" fmla="*/ 191020 h 426991"/>
                  <a:gd name="connsiteX72" fmla="*/ 292563 w 607639"/>
                  <a:gd name="connsiteY72" fmla="*/ 191020 h 426991"/>
                  <a:gd name="connsiteX73" fmla="*/ 292563 w 607639"/>
                  <a:gd name="connsiteY73" fmla="*/ 134843 h 426991"/>
                  <a:gd name="connsiteX74" fmla="*/ 237750 w 607639"/>
                  <a:gd name="connsiteY74" fmla="*/ 134843 h 426991"/>
                  <a:gd name="connsiteX75" fmla="*/ 213813 w 607639"/>
                  <a:gd name="connsiteY75" fmla="*/ 111021 h 426991"/>
                  <a:gd name="connsiteX76" fmla="*/ 213813 w 607639"/>
                  <a:gd name="connsiteY76" fmla="*/ 21066 h 426991"/>
                  <a:gd name="connsiteX77" fmla="*/ 237750 w 607639"/>
                  <a:gd name="connsiteY77" fmla="*/ 0 h 426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607639" h="426991">
                    <a:moveTo>
                      <a:pt x="450100" y="313203"/>
                    </a:moveTo>
                    <a:lnTo>
                      <a:pt x="450100" y="403167"/>
                    </a:lnTo>
                    <a:lnTo>
                      <a:pt x="585744" y="403167"/>
                    </a:lnTo>
                    <a:lnTo>
                      <a:pt x="586100" y="313203"/>
                    </a:lnTo>
                    <a:lnTo>
                      <a:pt x="530294" y="313203"/>
                    </a:lnTo>
                    <a:cubicBezTo>
                      <a:pt x="530294" y="313203"/>
                      <a:pt x="530116" y="313203"/>
                      <a:pt x="530116" y="313203"/>
                    </a:cubicBezTo>
                    <a:cubicBezTo>
                      <a:pt x="530027" y="313203"/>
                      <a:pt x="529849" y="313203"/>
                      <a:pt x="529760" y="313203"/>
                    </a:cubicBezTo>
                    <a:lnTo>
                      <a:pt x="450901" y="313203"/>
                    </a:lnTo>
                    <a:close/>
                    <a:moveTo>
                      <a:pt x="236309" y="313203"/>
                    </a:moveTo>
                    <a:lnTo>
                      <a:pt x="236309" y="403167"/>
                    </a:lnTo>
                    <a:lnTo>
                      <a:pt x="371953" y="403167"/>
                    </a:lnTo>
                    <a:lnTo>
                      <a:pt x="372754" y="313203"/>
                    </a:lnTo>
                    <a:lnTo>
                      <a:pt x="237110" y="313203"/>
                    </a:lnTo>
                    <a:close/>
                    <a:moveTo>
                      <a:pt x="22519" y="313203"/>
                    </a:moveTo>
                    <a:lnTo>
                      <a:pt x="22519" y="403167"/>
                    </a:lnTo>
                    <a:lnTo>
                      <a:pt x="158163" y="403167"/>
                    </a:lnTo>
                    <a:lnTo>
                      <a:pt x="158964" y="313203"/>
                    </a:lnTo>
                    <a:lnTo>
                      <a:pt x="91498" y="313203"/>
                    </a:lnTo>
                    <a:cubicBezTo>
                      <a:pt x="91409" y="313203"/>
                      <a:pt x="91320" y="313203"/>
                      <a:pt x="91231" y="313203"/>
                    </a:cubicBezTo>
                    <a:cubicBezTo>
                      <a:pt x="91231" y="313203"/>
                      <a:pt x="90964" y="313203"/>
                      <a:pt x="90964" y="313203"/>
                    </a:cubicBezTo>
                    <a:lnTo>
                      <a:pt x="23320" y="313203"/>
                    </a:lnTo>
                    <a:close/>
                    <a:moveTo>
                      <a:pt x="91409" y="224751"/>
                    </a:moveTo>
                    <a:lnTo>
                      <a:pt x="530294" y="224751"/>
                    </a:lnTo>
                    <a:cubicBezTo>
                      <a:pt x="536435" y="224751"/>
                      <a:pt x="540084" y="228396"/>
                      <a:pt x="540084" y="234530"/>
                    </a:cubicBezTo>
                    <a:lnTo>
                      <a:pt x="540084" y="292135"/>
                    </a:lnTo>
                    <a:lnTo>
                      <a:pt x="586456" y="292135"/>
                    </a:lnTo>
                    <a:cubicBezTo>
                      <a:pt x="598917" y="292135"/>
                      <a:pt x="607639" y="300847"/>
                      <a:pt x="607639" y="313203"/>
                    </a:cubicBezTo>
                    <a:lnTo>
                      <a:pt x="607639" y="403167"/>
                    </a:lnTo>
                    <a:cubicBezTo>
                      <a:pt x="607639" y="415524"/>
                      <a:pt x="598917" y="426991"/>
                      <a:pt x="586456" y="426991"/>
                    </a:cubicBezTo>
                    <a:lnTo>
                      <a:pt x="451524" y="426991"/>
                    </a:lnTo>
                    <a:cubicBezTo>
                      <a:pt x="439152" y="426991"/>
                      <a:pt x="427582" y="415524"/>
                      <a:pt x="427582" y="403167"/>
                    </a:cubicBezTo>
                    <a:lnTo>
                      <a:pt x="427582" y="313203"/>
                    </a:lnTo>
                    <a:cubicBezTo>
                      <a:pt x="427582" y="300847"/>
                      <a:pt x="439152" y="292135"/>
                      <a:pt x="451524" y="292135"/>
                    </a:cubicBezTo>
                    <a:lnTo>
                      <a:pt x="517566" y="292135"/>
                    </a:lnTo>
                    <a:lnTo>
                      <a:pt x="517566" y="247242"/>
                    </a:lnTo>
                    <a:lnTo>
                      <a:pt x="315079" y="247242"/>
                    </a:lnTo>
                    <a:lnTo>
                      <a:pt x="315079" y="292135"/>
                    </a:lnTo>
                    <a:lnTo>
                      <a:pt x="372665" y="292135"/>
                    </a:lnTo>
                    <a:cubicBezTo>
                      <a:pt x="385126" y="292135"/>
                      <a:pt x="393849" y="300847"/>
                      <a:pt x="393849" y="313203"/>
                    </a:cubicBezTo>
                    <a:lnTo>
                      <a:pt x="393849" y="403167"/>
                    </a:lnTo>
                    <a:cubicBezTo>
                      <a:pt x="393849" y="415524"/>
                      <a:pt x="385126" y="426991"/>
                      <a:pt x="372665" y="426991"/>
                    </a:cubicBezTo>
                    <a:lnTo>
                      <a:pt x="237733" y="426991"/>
                    </a:lnTo>
                    <a:cubicBezTo>
                      <a:pt x="225362" y="426991"/>
                      <a:pt x="213791" y="415524"/>
                      <a:pt x="213791" y="403167"/>
                    </a:cubicBezTo>
                    <a:lnTo>
                      <a:pt x="213791" y="313203"/>
                    </a:lnTo>
                    <a:cubicBezTo>
                      <a:pt x="213791" y="300847"/>
                      <a:pt x="225362" y="292135"/>
                      <a:pt x="237733" y="292135"/>
                    </a:cubicBezTo>
                    <a:lnTo>
                      <a:pt x="292561" y="292135"/>
                    </a:lnTo>
                    <a:lnTo>
                      <a:pt x="292561" y="247242"/>
                    </a:lnTo>
                    <a:lnTo>
                      <a:pt x="101288" y="247242"/>
                    </a:lnTo>
                    <a:lnTo>
                      <a:pt x="101288" y="292135"/>
                    </a:lnTo>
                    <a:lnTo>
                      <a:pt x="158875" y="292135"/>
                    </a:lnTo>
                    <a:cubicBezTo>
                      <a:pt x="171335" y="292135"/>
                      <a:pt x="180058" y="300847"/>
                      <a:pt x="180058" y="313203"/>
                    </a:cubicBezTo>
                    <a:lnTo>
                      <a:pt x="180058" y="403167"/>
                    </a:lnTo>
                    <a:cubicBezTo>
                      <a:pt x="180058" y="415524"/>
                      <a:pt x="171335" y="426991"/>
                      <a:pt x="158875" y="426991"/>
                    </a:cubicBezTo>
                    <a:lnTo>
                      <a:pt x="24032" y="426991"/>
                    </a:lnTo>
                    <a:cubicBezTo>
                      <a:pt x="11571" y="426991"/>
                      <a:pt x="0" y="415524"/>
                      <a:pt x="0" y="403167"/>
                    </a:cubicBezTo>
                    <a:lnTo>
                      <a:pt x="0" y="313203"/>
                    </a:lnTo>
                    <a:cubicBezTo>
                      <a:pt x="0" y="300847"/>
                      <a:pt x="11571" y="292135"/>
                      <a:pt x="24032" y="292135"/>
                    </a:cubicBezTo>
                    <a:lnTo>
                      <a:pt x="78770" y="292135"/>
                    </a:lnTo>
                    <a:lnTo>
                      <a:pt x="78770" y="234530"/>
                    </a:lnTo>
                    <a:cubicBezTo>
                      <a:pt x="78770" y="228396"/>
                      <a:pt x="85178" y="224751"/>
                      <a:pt x="91409" y="224751"/>
                    </a:cubicBezTo>
                    <a:close/>
                    <a:moveTo>
                      <a:pt x="236326" y="21066"/>
                    </a:moveTo>
                    <a:lnTo>
                      <a:pt x="236326" y="111021"/>
                    </a:lnTo>
                    <a:lnTo>
                      <a:pt x="371758" y="111021"/>
                    </a:lnTo>
                    <a:lnTo>
                      <a:pt x="372380" y="21066"/>
                    </a:lnTo>
                    <a:lnTo>
                      <a:pt x="237127" y="21066"/>
                    </a:lnTo>
                    <a:close/>
                    <a:moveTo>
                      <a:pt x="237750" y="0"/>
                    </a:moveTo>
                    <a:lnTo>
                      <a:pt x="372647" y="0"/>
                    </a:lnTo>
                    <a:cubicBezTo>
                      <a:pt x="385105" y="0"/>
                      <a:pt x="393825" y="8711"/>
                      <a:pt x="393825" y="21066"/>
                    </a:cubicBezTo>
                    <a:lnTo>
                      <a:pt x="393825" y="111021"/>
                    </a:lnTo>
                    <a:cubicBezTo>
                      <a:pt x="393825" y="123376"/>
                      <a:pt x="385105" y="134843"/>
                      <a:pt x="372647" y="134843"/>
                    </a:cubicBezTo>
                    <a:lnTo>
                      <a:pt x="315076" y="134843"/>
                    </a:lnTo>
                    <a:lnTo>
                      <a:pt x="315076" y="191020"/>
                    </a:lnTo>
                    <a:lnTo>
                      <a:pt x="292563" y="191020"/>
                    </a:lnTo>
                    <a:lnTo>
                      <a:pt x="292563" y="134843"/>
                    </a:lnTo>
                    <a:lnTo>
                      <a:pt x="237750" y="134843"/>
                    </a:lnTo>
                    <a:cubicBezTo>
                      <a:pt x="225381" y="134843"/>
                      <a:pt x="213813" y="123376"/>
                      <a:pt x="213813" y="111021"/>
                    </a:cubicBezTo>
                    <a:lnTo>
                      <a:pt x="213813" y="21066"/>
                    </a:lnTo>
                    <a:cubicBezTo>
                      <a:pt x="213813" y="8711"/>
                      <a:pt x="225381" y="0"/>
                      <a:pt x="2377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5" name="ísľîḋe">
              <a:extLst>
                <a:ext uri="{FF2B5EF4-FFF2-40B4-BE49-F238E27FC236}">
                  <a16:creationId xmlns:a16="http://schemas.microsoft.com/office/drawing/2014/main" id="{26607930-B66F-422C-9F63-33AE28EF1192}"/>
                </a:ext>
              </a:extLst>
            </p:cNvPr>
            <p:cNvGrpSpPr/>
            <p:nvPr/>
          </p:nvGrpSpPr>
          <p:grpSpPr>
            <a:xfrm>
              <a:off x="7594509" y="1734767"/>
              <a:ext cx="522378" cy="522378"/>
              <a:chOff x="5839622" y="2191652"/>
              <a:chExt cx="522378" cy="522378"/>
            </a:xfrm>
          </p:grpSpPr>
          <p:sp>
            <p:nvSpPr>
              <p:cNvPr id="23" name="îsľíḍe">
                <a:extLst>
                  <a:ext uri="{FF2B5EF4-FFF2-40B4-BE49-F238E27FC236}">
                    <a16:creationId xmlns:a16="http://schemas.microsoft.com/office/drawing/2014/main" id="{14272261-509C-4124-88EC-C7E35CEA5388}"/>
                  </a:ext>
                </a:extLst>
              </p:cNvPr>
              <p:cNvSpPr/>
              <p:nvPr/>
            </p:nvSpPr>
            <p:spPr>
              <a:xfrm>
                <a:off x="5839622" y="2191652"/>
                <a:ext cx="522378" cy="522378"/>
              </a:xfrm>
              <a:custGeom>
                <a:avLst/>
                <a:gdLst>
                  <a:gd name="connsiteX0" fmla="*/ 0 w 670873"/>
                  <a:gd name="connsiteY0" fmla="*/ 335437 h 670873"/>
                  <a:gd name="connsiteX1" fmla="*/ 335437 w 670873"/>
                  <a:gd name="connsiteY1" fmla="*/ 0 h 670873"/>
                  <a:gd name="connsiteX2" fmla="*/ 670874 w 670873"/>
                  <a:gd name="connsiteY2" fmla="*/ 335437 h 670873"/>
                  <a:gd name="connsiteX3" fmla="*/ 335437 w 670873"/>
                  <a:gd name="connsiteY3" fmla="*/ 670874 h 670873"/>
                  <a:gd name="connsiteX4" fmla="*/ 0 w 670873"/>
                  <a:gd name="connsiteY4" fmla="*/ 335437 h 670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0873" h="670873">
                    <a:moveTo>
                      <a:pt x="0" y="335437"/>
                    </a:moveTo>
                    <a:cubicBezTo>
                      <a:pt x="0" y="150180"/>
                      <a:pt x="150180" y="0"/>
                      <a:pt x="335437" y="0"/>
                    </a:cubicBezTo>
                    <a:cubicBezTo>
                      <a:pt x="520694" y="0"/>
                      <a:pt x="670874" y="150180"/>
                      <a:pt x="670874" y="335437"/>
                    </a:cubicBezTo>
                    <a:cubicBezTo>
                      <a:pt x="670874" y="520694"/>
                      <a:pt x="520694" y="670874"/>
                      <a:pt x="335437" y="670874"/>
                    </a:cubicBezTo>
                    <a:cubicBezTo>
                      <a:pt x="150180" y="670874"/>
                      <a:pt x="0" y="520694"/>
                      <a:pt x="0" y="335437"/>
                    </a:cubicBezTo>
                    <a:close/>
                  </a:path>
                </a:pathLst>
              </a:custGeom>
              <a:solidFill>
                <a:srgbClr val="467FB4"/>
              </a:solidFill>
              <a:ln w="28575" cap="flat" cmpd="sng" algn="ctr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等线"/>
                </a:endParaRPr>
              </a:p>
            </p:txBody>
          </p:sp>
          <p:sp>
            <p:nvSpPr>
              <p:cNvPr id="24" name="íş1iḍê">
                <a:extLst>
                  <a:ext uri="{FF2B5EF4-FFF2-40B4-BE49-F238E27FC236}">
                    <a16:creationId xmlns:a16="http://schemas.microsoft.com/office/drawing/2014/main" id="{BB71F7F8-E626-490D-B3C4-C431A4BDF1D7}"/>
                  </a:ext>
                </a:extLst>
              </p:cNvPr>
              <p:cNvSpPr/>
              <p:nvPr/>
            </p:nvSpPr>
            <p:spPr bwMode="auto">
              <a:xfrm>
                <a:off x="5954522" y="2353014"/>
                <a:ext cx="292579" cy="199650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263288 w 607639"/>
                  <a:gd name="connsiteY14" fmla="*/ 252811 h 414642"/>
                  <a:gd name="connsiteX15" fmla="*/ 243084 w 607639"/>
                  <a:gd name="connsiteY15" fmla="*/ 273078 h 414642"/>
                  <a:gd name="connsiteX16" fmla="*/ 263288 w 607639"/>
                  <a:gd name="connsiteY16" fmla="*/ 293255 h 414642"/>
                  <a:gd name="connsiteX17" fmla="*/ 283580 w 607639"/>
                  <a:gd name="connsiteY17" fmla="*/ 273078 h 414642"/>
                  <a:gd name="connsiteX18" fmla="*/ 278685 w 607639"/>
                  <a:gd name="connsiteY18" fmla="*/ 260011 h 414642"/>
                  <a:gd name="connsiteX19" fmla="*/ 277528 w 607639"/>
                  <a:gd name="connsiteY19" fmla="*/ 258944 h 414642"/>
                  <a:gd name="connsiteX20" fmla="*/ 276549 w 607639"/>
                  <a:gd name="connsiteY20" fmla="*/ 257789 h 414642"/>
                  <a:gd name="connsiteX21" fmla="*/ 263288 w 607639"/>
                  <a:gd name="connsiteY21" fmla="*/ 252811 h 414642"/>
                  <a:gd name="connsiteX22" fmla="*/ 121505 w 607639"/>
                  <a:gd name="connsiteY22" fmla="*/ 252811 h 414642"/>
                  <a:gd name="connsiteX23" fmla="*/ 101302 w 607639"/>
                  <a:gd name="connsiteY23" fmla="*/ 273078 h 414642"/>
                  <a:gd name="connsiteX24" fmla="*/ 121505 w 607639"/>
                  <a:gd name="connsiteY24" fmla="*/ 293255 h 414642"/>
                  <a:gd name="connsiteX25" fmla="*/ 141798 w 607639"/>
                  <a:gd name="connsiteY25" fmla="*/ 273078 h 414642"/>
                  <a:gd name="connsiteX26" fmla="*/ 121505 w 607639"/>
                  <a:gd name="connsiteY26" fmla="*/ 252811 h 414642"/>
                  <a:gd name="connsiteX27" fmla="*/ 486063 w 607639"/>
                  <a:gd name="connsiteY27" fmla="*/ 232633 h 414642"/>
                  <a:gd name="connsiteX28" fmla="*/ 465859 w 607639"/>
                  <a:gd name="connsiteY28" fmla="*/ 252811 h 414642"/>
                  <a:gd name="connsiteX29" fmla="*/ 486063 w 607639"/>
                  <a:gd name="connsiteY29" fmla="*/ 273078 h 414642"/>
                  <a:gd name="connsiteX30" fmla="*/ 506355 w 607639"/>
                  <a:gd name="connsiteY30" fmla="*/ 252811 h 414642"/>
                  <a:gd name="connsiteX31" fmla="*/ 486063 w 607639"/>
                  <a:gd name="connsiteY31" fmla="*/ 232633 h 414642"/>
                  <a:gd name="connsiteX32" fmla="*/ 192441 w 607639"/>
                  <a:gd name="connsiteY32" fmla="*/ 182056 h 414642"/>
                  <a:gd name="connsiteX33" fmla="*/ 172148 w 607639"/>
                  <a:gd name="connsiteY33" fmla="*/ 202233 h 414642"/>
                  <a:gd name="connsiteX34" fmla="*/ 192441 w 607639"/>
                  <a:gd name="connsiteY34" fmla="*/ 222500 h 414642"/>
                  <a:gd name="connsiteX35" fmla="*/ 212645 w 607639"/>
                  <a:gd name="connsiteY35" fmla="*/ 202233 h 414642"/>
                  <a:gd name="connsiteX36" fmla="*/ 192441 w 607639"/>
                  <a:gd name="connsiteY36" fmla="*/ 182056 h 414642"/>
                  <a:gd name="connsiteX37" fmla="*/ 394923 w 607639"/>
                  <a:gd name="connsiteY37" fmla="*/ 131478 h 414642"/>
                  <a:gd name="connsiteX38" fmla="*/ 374720 w 607639"/>
                  <a:gd name="connsiteY38" fmla="*/ 151744 h 414642"/>
                  <a:gd name="connsiteX39" fmla="*/ 394923 w 607639"/>
                  <a:gd name="connsiteY39" fmla="*/ 171922 h 414642"/>
                  <a:gd name="connsiteX40" fmla="*/ 415216 w 607639"/>
                  <a:gd name="connsiteY40" fmla="*/ 151744 h 414642"/>
                  <a:gd name="connsiteX41" fmla="*/ 394923 w 607639"/>
                  <a:gd name="connsiteY41" fmla="*/ 131478 h 414642"/>
                  <a:gd name="connsiteX42" fmla="*/ 394923 w 607639"/>
                  <a:gd name="connsiteY42" fmla="*/ 111211 h 414642"/>
                  <a:gd name="connsiteX43" fmla="*/ 435420 w 607639"/>
                  <a:gd name="connsiteY43" fmla="*/ 151744 h 414642"/>
                  <a:gd name="connsiteX44" fmla="*/ 433106 w 607639"/>
                  <a:gd name="connsiteY44" fmla="*/ 165344 h 414642"/>
                  <a:gd name="connsiteX45" fmla="*/ 472979 w 607639"/>
                  <a:gd name="connsiteY45" fmla="*/ 214589 h 414642"/>
                  <a:gd name="connsiteX46" fmla="*/ 486063 w 607639"/>
                  <a:gd name="connsiteY46" fmla="*/ 212367 h 414642"/>
                  <a:gd name="connsiteX47" fmla="*/ 526559 w 607639"/>
                  <a:gd name="connsiteY47" fmla="*/ 252811 h 414642"/>
                  <a:gd name="connsiteX48" fmla="*/ 486063 w 607639"/>
                  <a:gd name="connsiteY48" fmla="*/ 293255 h 414642"/>
                  <a:gd name="connsiteX49" fmla="*/ 445566 w 607639"/>
                  <a:gd name="connsiteY49" fmla="*/ 252811 h 414642"/>
                  <a:gd name="connsiteX50" fmla="*/ 456157 w 607639"/>
                  <a:gd name="connsiteY50" fmla="*/ 225700 h 414642"/>
                  <a:gd name="connsiteX51" fmla="*/ 421090 w 607639"/>
                  <a:gd name="connsiteY51" fmla="*/ 182500 h 414642"/>
                  <a:gd name="connsiteX52" fmla="*/ 394923 w 607639"/>
                  <a:gd name="connsiteY52" fmla="*/ 192189 h 414642"/>
                  <a:gd name="connsiteX53" fmla="*/ 368489 w 607639"/>
                  <a:gd name="connsiteY53" fmla="*/ 182233 h 414642"/>
                  <a:gd name="connsiteX54" fmla="*/ 298088 w 607639"/>
                  <a:gd name="connsiteY54" fmla="*/ 252455 h 414642"/>
                  <a:gd name="connsiteX55" fmla="*/ 303784 w 607639"/>
                  <a:gd name="connsiteY55" fmla="*/ 273078 h 414642"/>
                  <a:gd name="connsiteX56" fmla="*/ 263288 w 607639"/>
                  <a:gd name="connsiteY56" fmla="*/ 313522 h 414642"/>
                  <a:gd name="connsiteX57" fmla="*/ 222791 w 607639"/>
                  <a:gd name="connsiteY57" fmla="*/ 273078 h 414642"/>
                  <a:gd name="connsiteX58" fmla="*/ 232759 w 607639"/>
                  <a:gd name="connsiteY58" fmla="*/ 246589 h 414642"/>
                  <a:gd name="connsiteX59" fmla="*/ 218964 w 607639"/>
                  <a:gd name="connsiteY59" fmla="*/ 232811 h 414642"/>
                  <a:gd name="connsiteX60" fmla="*/ 192441 w 607639"/>
                  <a:gd name="connsiteY60" fmla="*/ 242767 h 414642"/>
                  <a:gd name="connsiteX61" fmla="*/ 165918 w 607639"/>
                  <a:gd name="connsiteY61" fmla="*/ 232811 h 414642"/>
                  <a:gd name="connsiteX62" fmla="*/ 152123 w 607639"/>
                  <a:gd name="connsiteY62" fmla="*/ 246589 h 414642"/>
                  <a:gd name="connsiteX63" fmla="*/ 162002 w 607639"/>
                  <a:gd name="connsiteY63" fmla="*/ 273078 h 414642"/>
                  <a:gd name="connsiteX64" fmla="*/ 121505 w 607639"/>
                  <a:gd name="connsiteY64" fmla="*/ 313522 h 414642"/>
                  <a:gd name="connsiteX65" fmla="*/ 81009 w 607639"/>
                  <a:gd name="connsiteY65" fmla="*/ 273078 h 414642"/>
                  <a:gd name="connsiteX66" fmla="*/ 121505 w 607639"/>
                  <a:gd name="connsiteY66" fmla="*/ 232633 h 414642"/>
                  <a:gd name="connsiteX67" fmla="*/ 136013 w 607639"/>
                  <a:gd name="connsiteY67" fmla="*/ 235300 h 414642"/>
                  <a:gd name="connsiteX68" fmla="*/ 154615 w 607639"/>
                  <a:gd name="connsiteY68" fmla="*/ 216722 h 414642"/>
                  <a:gd name="connsiteX69" fmla="*/ 151945 w 607639"/>
                  <a:gd name="connsiteY69" fmla="*/ 202233 h 414642"/>
                  <a:gd name="connsiteX70" fmla="*/ 192441 w 607639"/>
                  <a:gd name="connsiteY70" fmla="*/ 161789 h 414642"/>
                  <a:gd name="connsiteX71" fmla="*/ 232937 w 607639"/>
                  <a:gd name="connsiteY71" fmla="*/ 202233 h 414642"/>
                  <a:gd name="connsiteX72" fmla="*/ 230534 w 607639"/>
                  <a:gd name="connsiteY72" fmla="*/ 216011 h 414642"/>
                  <a:gd name="connsiteX73" fmla="*/ 249492 w 607639"/>
                  <a:gd name="connsiteY73" fmla="*/ 235033 h 414642"/>
                  <a:gd name="connsiteX74" fmla="*/ 263288 w 607639"/>
                  <a:gd name="connsiteY74" fmla="*/ 232633 h 414642"/>
                  <a:gd name="connsiteX75" fmla="*/ 283936 w 607639"/>
                  <a:gd name="connsiteY75" fmla="*/ 238322 h 414642"/>
                  <a:gd name="connsiteX76" fmla="*/ 356830 w 607639"/>
                  <a:gd name="connsiteY76" fmla="*/ 165433 h 414642"/>
                  <a:gd name="connsiteX77" fmla="*/ 354427 w 607639"/>
                  <a:gd name="connsiteY77" fmla="*/ 151744 h 414642"/>
                  <a:gd name="connsiteX78" fmla="*/ 394923 w 607639"/>
                  <a:gd name="connsiteY78" fmla="*/ 111211 h 414642"/>
                  <a:gd name="connsiteX79" fmla="*/ 324090 w 607639"/>
                  <a:gd name="connsiteY79" fmla="*/ 80938 h 414642"/>
                  <a:gd name="connsiteX80" fmla="*/ 334234 w 607639"/>
                  <a:gd name="connsiteY80" fmla="*/ 80938 h 414642"/>
                  <a:gd name="connsiteX81" fmla="*/ 344289 w 607639"/>
                  <a:gd name="connsiteY81" fmla="*/ 91064 h 414642"/>
                  <a:gd name="connsiteX82" fmla="*/ 334234 w 607639"/>
                  <a:gd name="connsiteY82" fmla="*/ 101190 h 414642"/>
                  <a:gd name="connsiteX83" fmla="*/ 324090 w 607639"/>
                  <a:gd name="connsiteY83" fmla="*/ 101190 h 414642"/>
                  <a:gd name="connsiteX84" fmla="*/ 313946 w 607639"/>
                  <a:gd name="connsiteY84" fmla="*/ 91064 h 414642"/>
                  <a:gd name="connsiteX85" fmla="*/ 324090 w 607639"/>
                  <a:gd name="connsiteY85" fmla="*/ 80938 h 414642"/>
                  <a:gd name="connsiteX86" fmla="*/ 192417 w 607639"/>
                  <a:gd name="connsiteY86" fmla="*/ 80938 h 414642"/>
                  <a:gd name="connsiteX87" fmla="*/ 283548 w 607639"/>
                  <a:gd name="connsiteY87" fmla="*/ 80938 h 414642"/>
                  <a:gd name="connsiteX88" fmla="*/ 293694 w 607639"/>
                  <a:gd name="connsiteY88" fmla="*/ 91064 h 414642"/>
                  <a:gd name="connsiteX89" fmla="*/ 283548 w 607639"/>
                  <a:gd name="connsiteY89" fmla="*/ 101190 h 414642"/>
                  <a:gd name="connsiteX90" fmla="*/ 192417 w 607639"/>
                  <a:gd name="connsiteY90" fmla="*/ 101190 h 414642"/>
                  <a:gd name="connsiteX91" fmla="*/ 182271 w 607639"/>
                  <a:gd name="connsiteY91" fmla="*/ 91064 h 414642"/>
                  <a:gd name="connsiteX92" fmla="*/ 192417 w 607639"/>
                  <a:gd name="connsiteY92" fmla="*/ 80938 h 414642"/>
                  <a:gd name="connsiteX93" fmla="*/ 91157 w 607639"/>
                  <a:gd name="connsiteY93" fmla="*/ 80938 h 414642"/>
                  <a:gd name="connsiteX94" fmla="*/ 151959 w 607639"/>
                  <a:gd name="connsiteY94" fmla="*/ 80938 h 414642"/>
                  <a:gd name="connsiteX95" fmla="*/ 162018 w 607639"/>
                  <a:gd name="connsiteY95" fmla="*/ 91064 h 414642"/>
                  <a:gd name="connsiteX96" fmla="*/ 151959 w 607639"/>
                  <a:gd name="connsiteY96" fmla="*/ 101190 h 414642"/>
                  <a:gd name="connsiteX97" fmla="*/ 91157 w 607639"/>
                  <a:gd name="connsiteY97" fmla="*/ 101190 h 414642"/>
                  <a:gd name="connsiteX98" fmla="*/ 81009 w 607639"/>
                  <a:gd name="connsiteY98" fmla="*/ 91064 h 414642"/>
                  <a:gd name="connsiteX99" fmla="*/ 91157 w 607639"/>
                  <a:gd name="connsiteY99" fmla="*/ 80938 h 414642"/>
                  <a:gd name="connsiteX100" fmla="*/ 243084 w 607639"/>
                  <a:gd name="connsiteY100" fmla="*/ 40505 h 414642"/>
                  <a:gd name="connsiteX101" fmla="*/ 334231 w 607639"/>
                  <a:gd name="connsiteY101" fmla="*/ 40505 h 414642"/>
                  <a:gd name="connsiteX102" fmla="*/ 344289 w 607639"/>
                  <a:gd name="connsiteY102" fmla="*/ 50631 h 414642"/>
                  <a:gd name="connsiteX103" fmla="*/ 334231 w 607639"/>
                  <a:gd name="connsiteY103" fmla="*/ 60757 h 414642"/>
                  <a:gd name="connsiteX104" fmla="*/ 243084 w 607639"/>
                  <a:gd name="connsiteY104" fmla="*/ 60757 h 414642"/>
                  <a:gd name="connsiteX105" fmla="*/ 232937 w 607639"/>
                  <a:gd name="connsiteY105" fmla="*/ 50631 h 414642"/>
                  <a:gd name="connsiteX106" fmla="*/ 243084 w 607639"/>
                  <a:gd name="connsiteY106" fmla="*/ 40505 h 414642"/>
                  <a:gd name="connsiteX107" fmla="*/ 91153 w 607639"/>
                  <a:gd name="connsiteY107" fmla="*/ 40505 h 414642"/>
                  <a:gd name="connsiteX108" fmla="*/ 202559 w 607639"/>
                  <a:gd name="connsiteY108" fmla="*/ 40505 h 414642"/>
                  <a:gd name="connsiteX109" fmla="*/ 212614 w 607639"/>
                  <a:gd name="connsiteY109" fmla="*/ 50631 h 414642"/>
                  <a:gd name="connsiteX110" fmla="*/ 202559 w 607639"/>
                  <a:gd name="connsiteY110" fmla="*/ 60757 h 414642"/>
                  <a:gd name="connsiteX111" fmla="*/ 91153 w 607639"/>
                  <a:gd name="connsiteY111" fmla="*/ 60757 h 414642"/>
                  <a:gd name="connsiteX112" fmla="*/ 81009 w 607639"/>
                  <a:gd name="connsiteY112" fmla="*/ 50631 h 414642"/>
                  <a:gd name="connsiteX113" fmla="*/ 91153 w 607639"/>
                  <a:gd name="connsiteY113" fmla="*/ 40505 h 414642"/>
                  <a:gd name="connsiteX114" fmla="*/ 70848 w 607639"/>
                  <a:gd name="connsiteY114" fmla="*/ 20176 h 414642"/>
                  <a:gd name="connsiteX115" fmla="*/ 60791 w 607639"/>
                  <a:gd name="connsiteY115" fmla="*/ 30309 h 414642"/>
                  <a:gd name="connsiteX116" fmla="*/ 60791 w 607639"/>
                  <a:gd name="connsiteY116" fmla="*/ 343802 h 414642"/>
                  <a:gd name="connsiteX117" fmla="*/ 222780 w 607639"/>
                  <a:gd name="connsiteY117" fmla="*/ 343802 h 414642"/>
                  <a:gd name="connsiteX118" fmla="*/ 232927 w 607639"/>
                  <a:gd name="connsiteY118" fmla="*/ 353935 h 414642"/>
                  <a:gd name="connsiteX119" fmla="*/ 232927 w 607639"/>
                  <a:gd name="connsiteY119" fmla="*/ 364067 h 414642"/>
                  <a:gd name="connsiteX120" fmla="*/ 374712 w 607639"/>
                  <a:gd name="connsiteY120" fmla="*/ 364067 h 414642"/>
                  <a:gd name="connsiteX121" fmla="*/ 374712 w 607639"/>
                  <a:gd name="connsiteY121" fmla="*/ 353935 h 414642"/>
                  <a:gd name="connsiteX122" fmla="*/ 384859 w 607639"/>
                  <a:gd name="connsiteY122" fmla="*/ 343802 h 414642"/>
                  <a:gd name="connsiteX123" fmla="*/ 546848 w 607639"/>
                  <a:gd name="connsiteY123" fmla="*/ 343802 h 414642"/>
                  <a:gd name="connsiteX124" fmla="*/ 546848 w 607639"/>
                  <a:gd name="connsiteY124" fmla="*/ 30309 h 414642"/>
                  <a:gd name="connsiteX125" fmla="*/ 536702 w 607639"/>
                  <a:gd name="connsiteY125" fmla="*/ 20176 h 414642"/>
                  <a:gd name="connsiteX126" fmla="*/ 70848 w 607639"/>
                  <a:gd name="connsiteY126" fmla="*/ 0 h 414642"/>
                  <a:gd name="connsiteX127" fmla="*/ 536702 w 607639"/>
                  <a:gd name="connsiteY127" fmla="*/ 0 h 414642"/>
                  <a:gd name="connsiteX128" fmla="*/ 567142 w 607639"/>
                  <a:gd name="connsiteY128" fmla="*/ 30309 h 414642"/>
                  <a:gd name="connsiteX129" fmla="*/ 567142 w 607639"/>
                  <a:gd name="connsiteY129" fmla="*/ 343802 h 414642"/>
                  <a:gd name="connsiteX130" fmla="*/ 597492 w 607639"/>
                  <a:gd name="connsiteY130" fmla="*/ 343802 h 414642"/>
                  <a:gd name="connsiteX131" fmla="*/ 607639 w 607639"/>
                  <a:gd name="connsiteY131" fmla="*/ 353935 h 414642"/>
                  <a:gd name="connsiteX132" fmla="*/ 607639 w 607639"/>
                  <a:gd name="connsiteY132" fmla="*/ 384244 h 414642"/>
                  <a:gd name="connsiteX133" fmla="*/ 577199 w 607639"/>
                  <a:gd name="connsiteY133" fmla="*/ 414642 h 414642"/>
                  <a:gd name="connsiteX134" fmla="*/ 30351 w 607639"/>
                  <a:gd name="connsiteY134" fmla="*/ 414642 h 414642"/>
                  <a:gd name="connsiteX135" fmla="*/ 0 w 607639"/>
                  <a:gd name="connsiteY135" fmla="*/ 384244 h 414642"/>
                  <a:gd name="connsiteX136" fmla="*/ 0 w 607639"/>
                  <a:gd name="connsiteY136" fmla="*/ 353935 h 414642"/>
                  <a:gd name="connsiteX137" fmla="*/ 10147 w 607639"/>
                  <a:gd name="connsiteY137" fmla="*/ 343802 h 414642"/>
                  <a:gd name="connsiteX138" fmla="*/ 40497 w 607639"/>
                  <a:gd name="connsiteY138" fmla="*/ 343802 h 414642"/>
                  <a:gd name="connsiteX139" fmla="*/ 40497 w 607639"/>
                  <a:gd name="connsiteY139" fmla="*/ 30309 h 414642"/>
                  <a:gd name="connsiteX140" fmla="*/ 70848 w 607639"/>
                  <a:gd name="connsiteY140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8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263288" y="252811"/>
                    </a:moveTo>
                    <a:cubicBezTo>
                      <a:pt x="252162" y="252811"/>
                      <a:pt x="243084" y="261967"/>
                      <a:pt x="243084" y="273078"/>
                    </a:cubicBezTo>
                    <a:cubicBezTo>
                      <a:pt x="243084" y="284189"/>
                      <a:pt x="252162" y="293255"/>
                      <a:pt x="263288" y="293255"/>
                    </a:cubicBezTo>
                    <a:cubicBezTo>
                      <a:pt x="274413" y="293255"/>
                      <a:pt x="283580" y="284189"/>
                      <a:pt x="283580" y="273078"/>
                    </a:cubicBezTo>
                    <a:cubicBezTo>
                      <a:pt x="283580" y="268100"/>
                      <a:pt x="281711" y="263567"/>
                      <a:pt x="278685" y="260011"/>
                    </a:cubicBezTo>
                    <a:cubicBezTo>
                      <a:pt x="278329" y="259655"/>
                      <a:pt x="277884" y="259300"/>
                      <a:pt x="277528" y="258944"/>
                    </a:cubicBezTo>
                    <a:cubicBezTo>
                      <a:pt x="277172" y="258589"/>
                      <a:pt x="276816" y="258144"/>
                      <a:pt x="276549" y="257789"/>
                    </a:cubicBezTo>
                    <a:cubicBezTo>
                      <a:pt x="272989" y="254678"/>
                      <a:pt x="268361" y="252811"/>
                      <a:pt x="263288" y="252811"/>
                    </a:cubicBezTo>
                    <a:close/>
                    <a:moveTo>
                      <a:pt x="121505" y="252811"/>
                    </a:moveTo>
                    <a:cubicBezTo>
                      <a:pt x="110380" y="252811"/>
                      <a:pt x="101302" y="261967"/>
                      <a:pt x="101302" y="273078"/>
                    </a:cubicBezTo>
                    <a:cubicBezTo>
                      <a:pt x="101302" y="284189"/>
                      <a:pt x="110380" y="293255"/>
                      <a:pt x="121505" y="293255"/>
                    </a:cubicBezTo>
                    <a:cubicBezTo>
                      <a:pt x="132631" y="293255"/>
                      <a:pt x="141798" y="284189"/>
                      <a:pt x="141798" y="273078"/>
                    </a:cubicBezTo>
                    <a:cubicBezTo>
                      <a:pt x="141798" y="261967"/>
                      <a:pt x="132631" y="252811"/>
                      <a:pt x="121505" y="252811"/>
                    </a:cubicBezTo>
                    <a:close/>
                    <a:moveTo>
                      <a:pt x="486063" y="232633"/>
                    </a:moveTo>
                    <a:cubicBezTo>
                      <a:pt x="474937" y="232633"/>
                      <a:pt x="465859" y="241700"/>
                      <a:pt x="465859" y="252811"/>
                    </a:cubicBezTo>
                    <a:cubicBezTo>
                      <a:pt x="465859" y="263922"/>
                      <a:pt x="474937" y="273078"/>
                      <a:pt x="486063" y="273078"/>
                    </a:cubicBezTo>
                    <a:cubicBezTo>
                      <a:pt x="497188" y="273078"/>
                      <a:pt x="506355" y="263922"/>
                      <a:pt x="506355" y="252811"/>
                    </a:cubicBezTo>
                    <a:cubicBezTo>
                      <a:pt x="506355" y="241700"/>
                      <a:pt x="497188" y="232633"/>
                      <a:pt x="486063" y="232633"/>
                    </a:cubicBezTo>
                    <a:close/>
                    <a:moveTo>
                      <a:pt x="192441" y="182056"/>
                    </a:moveTo>
                    <a:cubicBezTo>
                      <a:pt x="181316" y="182056"/>
                      <a:pt x="172148" y="191122"/>
                      <a:pt x="172148" y="202233"/>
                    </a:cubicBezTo>
                    <a:cubicBezTo>
                      <a:pt x="172148" y="213433"/>
                      <a:pt x="181316" y="222500"/>
                      <a:pt x="192441" y="222500"/>
                    </a:cubicBezTo>
                    <a:cubicBezTo>
                      <a:pt x="203566" y="222500"/>
                      <a:pt x="212645" y="213433"/>
                      <a:pt x="212645" y="202233"/>
                    </a:cubicBezTo>
                    <a:cubicBezTo>
                      <a:pt x="212645" y="191122"/>
                      <a:pt x="203566" y="182056"/>
                      <a:pt x="192441" y="182056"/>
                    </a:cubicBezTo>
                    <a:close/>
                    <a:moveTo>
                      <a:pt x="394923" y="131478"/>
                    </a:moveTo>
                    <a:cubicBezTo>
                      <a:pt x="383798" y="131478"/>
                      <a:pt x="374720" y="140544"/>
                      <a:pt x="374720" y="151744"/>
                    </a:cubicBezTo>
                    <a:cubicBezTo>
                      <a:pt x="374720" y="162856"/>
                      <a:pt x="383798" y="171922"/>
                      <a:pt x="394923" y="171922"/>
                    </a:cubicBezTo>
                    <a:cubicBezTo>
                      <a:pt x="406049" y="171922"/>
                      <a:pt x="415216" y="162856"/>
                      <a:pt x="415216" y="151744"/>
                    </a:cubicBezTo>
                    <a:cubicBezTo>
                      <a:pt x="415216" y="140544"/>
                      <a:pt x="406049" y="131478"/>
                      <a:pt x="394923" y="131478"/>
                    </a:cubicBezTo>
                    <a:close/>
                    <a:moveTo>
                      <a:pt x="394923" y="111211"/>
                    </a:moveTo>
                    <a:cubicBezTo>
                      <a:pt x="417263" y="111211"/>
                      <a:pt x="435420" y="129433"/>
                      <a:pt x="435420" y="151744"/>
                    </a:cubicBezTo>
                    <a:cubicBezTo>
                      <a:pt x="435420" y="156456"/>
                      <a:pt x="434619" y="161078"/>
                      <a:pt x="433106" y="165344"/>
                    </a:cubicBezTo>
                    <a:lnTo>
                      <a:pt x="472979" y="214589"/>
                    </a:lnTo>
                    <a:cubicBezTo>
                      <a:pt x="477162" y="213167"/>
                      <a:pt x="481523" y="212367"/>
                      <a:pt x="486063" y="212367"/>
                    </a:cubicBezTo>
                    <a:cubicBezTo>
                      <a:pt x="508402" y="212367"/>
                      <a:pt x="526559" y="230589"/>
                      <a:pt x="526559" y="252811"/>
                    </a:cubicBezTo>
                    <a:cubicBezTo>
                      <a:pt x="526559" y="275122"/>
                      <a:pt x="508402" y="293255"/>
                      <a:pt x="486063" y="293255"/>
                    </a:cubicBezTo>
                    <a:cubicBezTo>
                      <a:pt x="463812" y="293255"/>
                      <a:pt x="445566" y="275122"/>
                      <a:pt x="445566" y="252811"/>
                    </a:cubicBezTo>
                    <a:cubicBezTo>
                      <a:pt x="445566" y="242411"/>
                      <a:pt x="449571" y="232900"/>
                      <a:pt x="456157" y="225700"/>
                    </a:cubicBezTo>
                    <a:lnTo>
                      <a:pt x="421090" y="182500"/>
                    </a:lnTo>
                    <a:cubicBezTo>
                      <a:pt x="414059" y="188544"/>
                      <a:pt x="404892" y="192189"/>
                      <a:pt x="394923" y="192189"/>
                    </a:cubicBezTo>
                    <a:cubicBezTo>
                      <a:pt x="384866" y="192189"/>
                      <a:pt x="375610" y="188367"/>
                      <a:pt x="368489" y="182233"/>
                    </a:cubicBezTo>
                    <a:lnTo>
                      <a:pt x="298088" y="252455"/>
                    </a:lnTo>
                    <a:cubicBezTo>
                      <a:pt x="301737" y="258500"/>
                      <a:pt x="303784" y="265522"/>
                      <a:pt x="303784" y="273078"/>
                    </a:cubicBezTo>
                    <a:cubicBezTo>
                      <a:pt x="303784" y="295300"/>
                      <a:pt x="285627" y="313522"/>
                      <a:pt x="263288" y="313522"/>
                    </a:cubicBezTo>
                    <a:cubicBezTo>
                      <a:pt x="241037" y="313522"/>
                      <a:pt x="222791" y="295300"/>
                      <a:pt x="222791" y="273078"/>
                    </a:cubicBezTo>
                    <a:cubicBezTo>
                      <a:pt x="222791" y="262944"/>
                      <a:pt x="226529" y="253700"/>
                      <a:pt x="232759" y="246589"/>
                    </a:cubicBezTo>
                    <a:lnTo>
                      <a:pt x="218964" y="232811"/>
                    </a:lnTo>
                    <a:cubicBezTo>
                      <a:pt x="211844" y="238944"/>
                      <a:pt x="202498" y="242767"/>
                      <a:pt x="192441" y="242767"/>
                    </a:cubicBezTo>
                    <a:cubicBezTo>
                      <a:pt x="182295" y="242767"/>
                      <a:pt x="173038" y="238944"/>
                      <a:pt x="165918" y="232811"/>
                    </a:cubicBezTo>
                    <a:lnTo>
                      <a:pt x="152123" y="246589"/>
                    </a:lnTo>
                    <a:cubicBezTo>
                      <a:pt x="158264" y="253700"/>
                      <a:pt x="162002" y="262944"/>
                      <a:pt x="162002" y="273078"/>
                    </a:cubicBezTo>
                    <a:cubicBezTo>
                      <a:pt x="162002" y="295300"/>
                      <a:pt x="143845" y="313522"/>
                      <a:pt x="121505" y="313522"/>
                    </a:cubicBezTo>
                    <a:cubicBezTo>
                      <a:pt x="99255" y="313522"/>
                      <a:pt x="81009" y="295300"/>
                      <a:pt x="81009" y="273078"/>
                    </a:cubicBezTo>
                    <a:cubicBezTo>
                      <a:pt x="81009" y="250856"/>
                      <a:pt x="99255" y="232633"/>
                      <a:pt x="121505" y="232633"/>
                    </a:cubicBezTo>
                    <a:cubicBezTo>
                      <a:pt x="126668" y="232633"/>
                      <a:pt x="131563" y="233611"/>
                      <a:pt x="136013" y="235300"/>
                    </a:cubicBezTo>
                    <a:lnTo>
                      <a:pt x="154615" y="216722"/>
                    </a:lnTo>
                    <a:cubicBezTo>
                      <a:pt x="152924" y="212278"/>
                      <a:pt x="151945" y="207389"/>
                      <a:pt x="151945" y="202233"/>
                    </a:cubicBezTo>
                    <a:cubicBezTo>
                      <a:pt x="151945" y="180011"/>
                      <a:pt x="170101" y="161789"/>
                      <a:pt x="192441" y="161789"/>
                    </a:cubicBezTo>
                    <a:cubicBezTo>
                      <a:pt x="214692" y="161789"/>
                      <a:pt x="232937" y="180011"/>
                      <a:pt x="232937" y="202233"/>
                    </a:cubicBezTo>
                    <a:cubicBezTo>
                      <a:pt x="232937" y="207122"/>
                      <a:pt x="232047" y="211744"/>
                      <a:pt x="230534" y="216011"/>
                    </a:cubicBezTo>
                    <a:lnTo>
                      <a:pt x="249492" y="235033"/>
                    </a:lnTo>
                    <a:cubicBezTo>
                      <a:pt x="253853" y="233433"/>
                      <a:pt x="258481" y="232633"/>
                      <a:pt x="263288" y="232633"/>
                    </a:cubicBezTo>
                    <a:cubicBezTo>
                      <a:pt x="270853" y="232633"/>
                      <a:pt x="277884" y="234678"/>
                      <a:pt x="283936" y="238322"/>
                    </a:cubicBezTo>
                    <a:lnTo>
                      <a:pt x="356830" y="165433"/>
                    </a:lnTo>
                    <a:cubicBezTo>
                      <a:pt x="355317" y="161167"/>
                      <a:pt x="354427" y="156544"/>
                      <a:pt x="354427" y="151744"/>
                    </a:cubicBezTo>
                    <a:cubicBezTo>
                      <a:pt x="354427" y="129433"/>
                      <a:pt x="372672" y="111211"/>
                      <a:pt x="394923" y="111211"/>
                    </a:cubicBezTo>
                    <a:close/>
                    <a:moveTo>
                      <a:pt x="324090" y="80938"/>
                    </a:moveTo>
                    <a:lnTo>
                      <a:pt x="334234" y="80938"/>
                    </a:lnTo>
                    <a:cubicBezTo>
                      <a:pt x="340285" y="80938"/>
                      <a:pt x="344289" y="85024"/>
                      <a:pt x="344289" y="91064"/>
                    </a:cubicBezTo>
                    <a:cubicBezTo>
                      <a:pt x="344289" y="97104"/>
                      <a:pt x="340285" y="101190"/>
                      <a:pt x="334234" y="101190"/>
                    </a:cubicBezTo>
                    <a:lnTo>
                      <a:pt x="324090" y="101190"/>
                    </a:lnTo>
                    <a:cubicBezTo>
                      <a:pt x="318039" y="101190"/>
                      <a:pt x="313946" y="97104"/>
                      <a:pt x="313946" y="91064"/>
                    </a:cubicBezTo>
                    <a:cubicBezTo>
                      <a:pt x="313946" y="85024"/>
                      <a:pt x="318039" y="80938"/>
                      <a:pt x="324090" y="80938"/>
                    </a:cubicBezTo>
                    <a:close/>
                    <a:moveTo>
                      <a:pt x="192417" y="80938"/>
                    </a:moveTo>
                    <a:lnTo>
                      <a:pt x="283548" y="80938"/>
                    </a:lnTo>
                    <a:cubicBezTo>
                      <a:pt x="289600" y="80938"/>
                      <a:pt x="293694" y="85024"/>
                      <a:pt x="293694" y="91064"/>
                    </a:cubicBezTo>
                    <a:cubicBezTo>
                      <a:pt x="293694" y="97104"/>
                      <a:pt x="289600" y="101190"/>
                      <a:pt x="283548" y="101190"/>
                    </a:cubicBezTo>
                    <a:lnTo>
                      <a:pt x="192417" y="101190"/>
                    </a:lnTo>
                    <a:cubicBezTo>
                      <a:pt x="186365" y="101190"/>
                      <a:pt x="182271" y="97104"/>
                      <a:pt x="182271" y="91064"/>
                    </a:cubicBezTo>
                    <a:cubicBezTo>
                      <a:pt x="182271" y="85024"/>
                      <a:pt x="186365" y="80938"/>
                      <a:pt x="192417" y="80938"/>
                    </a:cubicBezTo>
                    <a:close/>
                    <a:moveTo>
                      <a:pt x="91157" y="80938"/>
                    </a:moveTo>
                    <a:lnTo>
                      <a:pt x="151959" y="80938"/>
                    </a:lnTo>
                    <a:cubicBezTo>
                      <a:pt x="158012" y="80938"/>
                      <a:pt x="162018" y="85024"/>
                      <a:pt x="162018" y="91064"/>
                    </a:cubicBezTo>
                    <a:cubicBezTo>
                      <a:pt x="162018" y="97104"/>
                      <a:pt x="158012" y="101190"/>
                      <a:pt x="151959" y="101190"/>
                    </a:cubicBezTo>
                    <a:lnTo>
                      <a:pt x="91157" y="101190"/>
                    </a:lnTo>
                    <a:cubicBezTo>
                      <a:pt x="85104" y="101190"/>
                      <a:pt x="81009" y="97104"/>
                      <a:pt x="81009" y="91064"/>
                    </a:cubicBezTo>
                    <a:cubicBezTo>
                      <a:pt x="81009" y="85024"/>
                      <a:pt x="85104" y="80938"/>
                      <a:pt x="91157" y="80938"/>
                    </a:cubicBezTo>
                    <a:close/>
                    <a:moveTo>
                      <a:pt x="243084" y="40505"/>
                    </a:moveTo>
                    <a:lnTo>
                      <a:pt x="334231" y="40505"/>
                    </a:lnTo>
                    <a:cubicBezTo>
                      <a:pt x="340284" y="40505"/>
                      <a:pt x="344289" y="44591"/>
                      <a:pt x="344289" y="50631"/>
                    </a:cubicBezTo>
                    <a:cubicBezTo>
                      <a:pt x="344289" y="56671"/>
                      <a:pt x="340284" y="60757"/>
                      <a:pt x="334231" y="60757"/>
                    </a:cubicBezTo>
                    <a:lnTo>
                      <a:pt x="243084" y="60757"/>
                    </a:lnTo>
                    <a:cubicBezTo>
                      <a:pt x="236942" y="60757"/>
                      <a:pt x="232937" y="56671"/>
                      <a:pt x="232937" y="50631"/>
                    </a:cubicBezTo>
                    <a:cubicBezTo>
                      <a:pt x="232937" y="44591"/>
                      <a:pt x="236942" y="40505"/>
                      <a:pt x="243084" y="40505"/>
                    </a:cubicBezTo>
                    <a:close/>
                    <a:moveTo>
                      <a:pt x="91153" y="40505"/>
                    </a:moveTo>
                    <a:lnTo>
                      <a:pt x="202559" y="40505"/>
                    </a:lnTo>
                    <a:cubicBezTo>
                      <a:pt x="208610" y="40505"/>
                      <a:pt x="212614" y="44591"/>
                      <a:pt x="212614" y="50631"/>
                    </a:cubicBezTo>
                    <a:cubicBezTo>
                      <a:pt x="212614" y="56671"/>
                      <a:pt x="208610" y="60757"/>
                      <a:pt x="202559" y="60757"/>
                    </a:cubicBezTo>
                    <a:lnTo>
                      <a:pt x="91153" y="60757"/>
                    </a:lnTo>
                    <a:cubicBezTo>
                      <a:pt x="85102" y="60757"/>
                      <a:pt x="81009" y="56671"/>
                      <a:pt x="81009" y="50631"/>
                    </a:cubicBezTo>
                    <a:cubicBezTo>
                      <a:pt x="81009" y="44591"/>
                      <a:pt x="85102" y="40505"/>
                      <a:pt x="91153" y="40505"/>
                    </a:cubicBezTo>
                    <a:close/>
                    <a:moveTo>
                      <a:pt x="70848" y="20176"/>
                    </a:moveTo>
                    <a:cubicBezTo>
                      <a:pt x="64796" y="20176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1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1"/>
                      <a:pt x="378717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6"/>
                      <a:pt x="536702" y="20176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1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1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437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6" name="îṡľîḋé">
              <a:extLst>
                <a:ext uri="{FF2B5EF4-FFF2-40B4-BE49-F238E27FC236}">
                  <a16:creationId xmlns:a16="http://schemas.microsoft.com/office/drawing/2014/main" id="{DD104C2A-9AC4-43D9-8A24-F574260BF394}"/>
                </a:ext>
              </a:extLst>
            </p:cNvPr>
            <p:cNvGrpSpPr/>
            <p:nvPr/>
          </p:nvGrpSpPr>
          <p:grpSpPr>
            <a:xfrm>
              <a:off x="5533359" y="3785831"/>
              <a:ext cx="3225600" cy="1688100"/>
              <a:chOff x="5352495" y="3940851"/>
              <a:chExt cx="3225600" cy="1688100"/>
            </a:xfrm>
          </p:grpSpPr>
          <p:sp>
            <p:nvSpPr>
              <p:cNvPr id="21" name="iṩḻiḍè">
                <a:extLst>
                  <a:ext uri="{FF2B5EF4-FFF2-40B4-BE49-F238E27FC236}">
                    <a16:creationId xmlns:a16="http://schemas.microsoft.com/office/drawing/2014/main" id="{A50FE7CF-242D-4BAE-9A58-ADEB5ADF8975}"/>
                  </a:ext>
                </a:extLst>
              </p:cNvPr>
              <p:cNvSpPr txBox="1"/>
              <p:nvPr/>
            </p:nvSpPr>
            <p:spPr>
              <a:xfrm>
                <a:off x="5352495" y="4307751"/>
                <a:ext cx="3225600" cy="1321200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dirty="0">
                    <a:ea typeface="微软雅黑 Light" panose="020B0502040204020203"/>
                  </a:rPr>
                  <a:t>“增收入”为主－标准成本法</a:t>
                </a:r>
                <a:endParaRPr lang="en-US" altLang="zh-CN" sz="1600" dirty="0">
                  <a:ea typeface="微软雅黑 Light" panose="020B0502040204020203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dirty="0">
                    <a:ea typeface="微软雅黑 Light" panose="020B0502040204020203"/>
                  </a:rPr>
                  <a:t>广告盈利、 额外下载付费、投递简历收费</a:t>
                </a:r>
              </a:p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í$ḷïdè">
                <a:extLst>
                  <a:ext uri="{FF2B5EF4-FFF2-40B4-BE49-F238E27FC236}">
                    <a16:creationId xmlns:a16="http://schemas.microsoft.com/office/drawing/2014/main" id="{98FCFED3-A0F9-45CC-A8FD-CB52F51F73FE}"/>
                  </a:ext>
                </a:extLst>
              </p:cNvPr>
              <p:cNvSpPr txBox="1"/>
              <p:nvPr/>
            </p:nvSpPr>
            <p:spPr>
              <a:xfrm>
                <a:off x="5375756" y="3940851"/>
                <a:ext cx="990000" cy="307777"/>
              </a:xfrm>
              <a:prstGeom prst="rect">
                <a:avLst/>
              </a:prstGeom>
              <a:noFill/>
            </p:spPr>
            <p:txBody>
              <a:bodyPr wrap="none" rtlCol="0">
                <a:noAutofit/>
              </a:bodyPr>
              <a:lstStyle>
                <a:defPPr>
                  <a:defRPr lang="zh-CN"/>
                </a:defPPr>
                <a:lvl1pPr>
                  <a:defRPr sz="1400" b="1">
                    <a:solidFill>
                      <a:schemeClr val="accent1"/>
                    </a:solidFill>
                  </a:defRPr>
                </a:lvl1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4794EA"/>
                    </a:solidFill>
                    <a:effectLst/>
                    <a:uLnTx/>
                    <a:uFillTx/>
                  </a:rPr>
                  <a:t>发展期</a:t>
                </a:r>
              </a:p>
            </p:txBody>
          </p:sp>
        </p:grpSp>
        <p:grpSp>
          <p:nvGrpSpPr>
            <p:cNvPr id="17" name="ïṧḻíḑé">
              <a:extLst>
                <a:ext uri="{FF2B5EF4-FFF2-40B4-BE49-F238E27FC236}">
                  <a16:creationId xmlns:a16="http://schemas.microsoft.com/office/drawing/2014/main" id="{6A828F0B-929C-4139-8D12-556FCC539E2E}"/>
                </a:ext>
              </a:extLst>
            </p:cNvPr>
            <p:cNvGrpSpPr/>
            <p:nvPr/>
          </p:nvGrpSpPr>
          <p:grpSpPr>
            <a:xfrm>
              <a:off x="8137033" y="2133724"/>
              <a:ext cx="3304755" cy="1757625"/>
              <a:chOff x="8328248" y="2304412"/>
              <a:chExt cx="3304755" cy="1757625"/>
            </a:xfrm>
          </p:grpSpPr>
          <p:sp>
            <p:nvSpPr>
              <p:cNvPr id="19" name="îşḻiḑé">
                <a:extLst>
                  <a:ext uri="{FF2B5EF4-FFF2-40B4-BE49-F238E27FC236}">
                    <a16:creationId xmlns:a16="http://schemas.microsoft.com/office/drawing/2014/main" id="{4628B670-7210-471B-A29A-235BEEA786D8}"/>
                  </a:ext>
                </a:extLst>
              </p:cNvPr>
              <p:cNvSpPr txBox="1"/>
              <p:nvPr/>
            </p:nvSpPr>
            <p:spPr>
              <a:xfrm>
                <a:off x="8407403" y="2740837"/>
                <a:ext cx="3225600" cy="1321200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dirty="0">
                    <a:ea typeface="微软雅黑 Light" panose="020B0502040204020203"/>
                  </a:rPr>
                  <a:t>“精益化”为主－全面成本控制</a:t>
                </a:r>
              </a:p>
            </p:txBody>
          </p:sp>
          <p:sp>
            <p:nvSpPr>
              <p:cNvPr id="20" name="ïṡľîdè">
                <a:extLst>
                  <a:ext uri="{FF2B5EF4-FFF2-40B4-BE49-F238E27FC236}">
                    <a16:creationId xmlns:a16="http://schemas.microsoft.com/office/drawing/2014/main" id="{DC80586F-5413-45C7-B0A8-FDE4277064D4}"/>
                  </a:ext>
                </a:extLst>
              </p:cNvPr>
              <p:cNvSpPr txBox="1"/>
              <p:nvPr/>
            </p:nvSpPr>
            <p:spPr>
              <a:xfrm>
                <a:off x="8328248" y="2304412"/>
                <a:ext cx="990000" cy="307777"/>
              </a:xfrm>
              <a:prstGeom prst="rect">
                <a:avLst/>
              </a:prstGeom>
              <a:noFill/>
            </p:spPr>
            <p:txBody>
              <a:bodyPr wrap="none" rtlCol="0">
                <a:noAutofit/>
              </a:bodyPr>
              <a:lstStyle>
                <a:defPPr>
                  <a:defRPr lang="zh-CN"/>
                </a:defPPr>
                <a:lvl1pPr>
                  <a:defRPr sz="1400" b="1">
                    <a:solidFill>
                      <a:schemeClr val="accent1"/>
                    </a:solidFill>
                  </a:defRPr>
                </a:lvl1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467FB4"/>
                    </a:solidFill>
                    <a:effectLst/>
                    <a:uLnTx/>
                    <a:uFillTx/>
                  </a:rPr>
                  <a:t>成熟期</a:t>
                </a:r>
              </a:p>
            </p:txBody>
          </p:sp>
        </p:grpSp>
        <p:sp>
          <p:nvSpPr>
            <p:cNvPr id="18" name="îŝļîḋè">
              <a:extLst>
                <a:ext uri="{FF2B5EF4-FFF2-40B4-BE49-F238E27FC236}">
                  <a16:creationId xmlns:a16="http://schemas.microsoft.com/office/drawing/2014/main" id="{1BDD3A40-E626-468B-A203-71CE3FBC167D}"/>
                </a:ext>
              </a:extLst>
            </p:cNvPr>
            <p:cNvSpPr txBox="1"/>
            <p:nvPr/>
          </p:nvSpPr>
          <p:spPr>
            <a:xfrm>
              <a:off x="803275" y="1437330"/>
              <a:ext cx="4844984" cy="1752600"/>
            </a:xfrm>
            <a:prstGeom prst="rect">
              <a:avLst/>
            </a:prstGeom>
            <a:noFill/>
          </p:spPr>
          <p:txBody>
            <a:bodyPr wrap="square" lIns="90000" tIns="46800" rIns="90000" bIns="46800" rtlCol="0">
              <a:noAutofit/>
            </a:bodyPr>
            <a:lstStyle/>
            <a:p>
              <a:pPr lvl="0">
                <a:lnSpc>
                  <a:spcPct val="150000"/>
                </a:lnSpc>
              </a:pPr>
              <a:r>
                <a:rPr lang="zh-CN" altLang="en-US" sz="1600" dirty="0">
                  <a:ea typeface="微软雅黑 Light" panose="020B0502040204020203"/>
                </a:rPr>
                <a:t>有效控制成本，是公司降低成本、提高经济效益的重要途径。经济效益是在市场经济条件下企业生产运营所围绕的中心点，而有效控制成本费用是能够提高经济效益的有力措施</a:t>
              </a:r>
              <a:r>
                <a:rPr lang="zh-CN" altLang="en-US" dirty="0">
                  <a:ea typeface="微软雅黑 Light" panose="020B0502040204020203"/>
                </a:rPr>
                <a:t>。</a:t>
              </a:r>
              <a:endParaRPr lang="en-US" altLang="zh-CN" dirty="0">
                <a:ea typeface="微软雅黑 Light" panose="020B0502040204020203"/>
              </a:endParaRPr>
            </a:p>
            <a:p>
              <a:pPr marL="0" marR="0" lvl="0" indent="0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1078DB"/>
                </a:solidFill>
                <a:effectLst/>
                <a:uLnTx/>
                <a:uFillTx/>
                <a:latin typeface="Noto Sans S Chinese DemiLight" panose="020B0400000000000000" pitchFamily="34" charset="-122"/>
                <a:ea typeface="Noto Sans S Chinese DemiLight" panose="020B0400000000000000" pitchFamily="34" charset="-122"/>
              </a:endParaRPr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CF79ACE8-D1C5-4A0A-AFB0-50A2BC5511EB}"/>
              </a:ext>
            </a:extLst>
          </p:cNvPr>
          <p:cNvSpPr txBox="1"/>
          <p:nvPr/>
        </p:nvSpPr>
        <p:spPr>
          <a:xfrm>
            <a:off x="803275" y="599260"/>
            <a:ext cx="41160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业务模式</a:t>
            </a:r>
          </a:p>
        </p:txBody>
      </p:sp>
    </p:spTree>
    <p:extLst>
      <p:ext uri="{BB962C8B-B14F-4D97-AF65-F5344CB8AC3E}">
        <p14:creationId xmlns:p14="http://schemas.microsoft.com/office/powerpoint/2010/main" val="2335969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D442EBB-A450-4CC2-9FC4-F6657120550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18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446DF5A-DBBE-4839-A28C-4BDB209D152C}"/>
              </a:ext>
            </a:extLst>
          </p:cNvPr>
          <p:cNvSpPr txBox="1"/>
          <p:nvPr/>
        </p:nvSpPr>
        <p:spPr>
          <a:xfrm>
            <a:off x="781455" y="540749"/>
            <a:ext cx="41160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商业规划</a:t>
            </a:r>
            <a:r>
              <a:rPr lang="en-US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可行性分析</a:t>
            </a:r>
          </a:p>
        </p:txBody>
      </p:sp>
      <p:grpSp>
        <p:nvGrpSpPr>
          <p:cNvPr id="35" name="1253458d-ba0b-4d2e-bb13-2c77dfe53ff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2284089" y="1130219"/>
            <a:ext cx="7230240" cy="5727781"/>
            <a:chOff x="2240223" y="857366"/>
            <a:chExt cx="7574668" cy="6000637"/>
          </a:xfrm>
        </p:grpSpPr>
        <p:sp>
          <p:nvSpPr>
            <p:cNvPr id="37" name="îŝliďè"/>
            <p:cNvSpPr/>
            <p:nvPr/>
          </p:nvSpPr>
          <p:spPr>
            <a:xfrm>
              <a:off x="8041938" y="1714600"/>
              <a:ext cx="628339" cy="628339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39" name="ïs1îde"/>
            <p:cNvSpPr/>
            <p:nvPr/>
          </p:nvSpPr>
          <p:spPr>
            <a:xfrm>
              <a:off x="7060367" y="2450864"/>
              <a:ext cx="2754524" cy="62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0" tIns="0" rIns="0" bIns="0" anchor="t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b="1" dirty="0">
                  <a:ea typeface="微软雅黑 Light" panose="020B0502040204020203"/>
                </a:rPr>
                <a:t>组织可行性分析 </a:t>
              </a:r>
              <a:br>
                <a:rPr lang="zh-CN" altLang="en-US" sz="1400" dirty="0">
                  <a:ea typeface="微软雅黑 Light" panose="020B0502040204020203"/>
                </a:rPr>
              </a:br>
              <a:r>
                <a:rPr lang="zh-CN" altLang="en-US" sz="1400" dirty="0">
                  <a:ea typeface="微软雅黑 Light" panose="020B0502040204020203"/>
                </a:rPr>
                <a:t>分工明确，管理高效，配合默契</a:t>
              </a:r>
            </a:p>
          </p:txBody>
        </p:sp>
        <p:sp>
          <p:nvSpPr>
            <p:cNvPr id="40" name="íślîḓé"/>
            <p:cNvSpPr/>
            <p:nvPr/>
          </p:nvSpPr>
          <p:spPr>
            <a:xfrm>
              <a:off x="8339963" y="3868297"/>
              <a:ext cx="628339" cy="628339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42" name="ïślïḋê"/>
            <p:cNvSpPr/>
            <p:nvPr/>
          </p:nvSpPr>
          <p:spPr>
            <a:xfrm>
              <a:off x="7524342" y="4587612"/>
              <a:ext cx="2244067" cy="6242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0" tIns="0" rIns="0" bIns="0" anchor="t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b="1" dirty="0">
                  <a:ea typeface="微软雅黑 Light" panose="020B0502040204020203"/>
                </a:rPr>
                <a:t>投资可行性分析</a:t>
              </a:r>
              <a:endParaRPr lang="en-US" altLang="zh-CN" sz="1400" b="1" dirty="0">
                <a:ea typeface="微软雅黑 Light" panose="020B0502040204020203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ea typeface="微软雅黑 Light" panose="020B0502040204020203"/>
                </a:rPr>
                <a:t>盈利能力强，市场回报率高</a:t>
              </a:r>
            </a:p>
            <a:p>
              <a:pPr algn="ctr">
                <a:lnSpc>
                  <a:spcPct val="120000"/>
                </a:lnSpc>
              </a:pPr>
              <a:endParaRPr lang="zh-CN" altLang="en-US" sz="1400" dirty="0"/>
            </a:p>
          </p:txBody>
        </p:sp>
        <p:sp>
          <p:nvSpPr>
            <p:cNvPr id="43" name="iṩḻíḑè"/>
            <p:cNvSpPr/>
            <p:nvPr/>
          </p:nvSpPr>
          <p:spPr>
            <a:xfrm>
              <a:off x="5761594" y="857366"/>
              <a:ext cx="628339" cy="628339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 dirty="0"/>
            </a:p>
          </p:txBody>
        </p:sp>
        <p:sp>
          <p:nvSpPr>
            <p:cNvPr id="45" name="ïSḷïďe"/>
            <p:cNvSpPr/>
            <p:nvPr/>
          </p:nvSpPr>
          <p:spPr>
            <a:xfrm>
              <a:off x="4949005" y="1560418"/>
              <a:ext cx="2374714" cy="62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0" tIns="0" rIns="0" bIns="0" anchor="t">
              <a:normAutofit fontScale="925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b="1" dirty="0">
                  <a:ea typeface="微软雅黑 Light" panose="020B0502040204020203"/>
                </a:rPr>
                <a:t>技术可行性分析</a:t>
              </a:r>
              <a:endParaRPr lang="en-US" altLang="zh-CN" sz="1400" b="1" dirty="0">
                <a:ea typeface="微软雅黑 Light" panose="020B0502040204020203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ea typeface="微软雅黑 Light" panose="020B0502040204020203"/>
                </a:rPr>
                <a:t>专家顾问，团队开发经验丰富</a:t>
              </a:r>
            </a:p>
            <a:p>
              <a:pPr algn="ctr">
                <a:lnSpc>
                  <a:spcPct val="120000"/>
                </a:lnSpc>
              </a:pPr>
              <a:endParaRPr lang="zh-CN" altLang="en-US" sz="1400" dirty="0"/>
            </a:p>
          </p:txBody>
        </p:sp>
        <p:sp>
          <p:nvSpPr>
            <p:cNvPr id="46" name="işḻîḍe"/>
            <p:cNvSpPr/>
            <p:nvPr/>
          </p:nvSpPr>
          <p:spPr>
            <a:xfrm>
              <a:off x="3479731" y="1714600"/>
              <a:ext cx="628339" cy="628339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48" name="îşḷiḑé"/>
            <p:cNvSpPr/>
            <p:nvPr/>
          </p:nvSpPr>
          <p:spPr>
            <a:xfrm>
              <a:off x="2532939" y="2450864"/>
              <a:ext cx="2814145" cy="62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0" tIns="0" rIns="0" bIns="0" anchor="t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b="1" dirty="0">
                  <a:ea typeface="微软雅黑 Light" panose="020B0502040204020203"/>
                </a:rPr>
                <a:t>运营可行性分析 </a:t>
              </a:r>
              <a:endParaRPr lang="en-US" altLang="zh-CN" sz="1400" b="1" dirty="0">
                <a:ea typeface="微软雅黑 Light" panose="020B0502040204020203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ea typeface="微软雅黑 Light" panose="020B0502040204020203"/>
                </a:rPr>
                <a:t>全面评估，体系完善，前景广阔</a:t>
              </a:r>
            </a:p>
            <a:p>
              <a:pPr algn="ctr">
                <a:lnSpc>
                  <a:spcPct val="120000"/>
                </a:lnSpc>
              </a:pPr>
              <a:endParaRPr lang="zh-CN" altLang="en-US" sz="1400" dirty="0"/>
            </a:p>
          </p:txBody>
        </p:sp>
        <p:sp>
          <p:nvSpPr>
            <p:cNvPr id="49" name="işļîďe"/>
            <p:cNvSpPr/>
            <p:nvPr/>
          </p:nvSpPr>
          <p:spPr>
            <a:xfrm>
              <a:off x="3231455" y="3868297"/>
              <a:ext cx="628339" cy="628339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51" name="ïšľiḓè"/>
            <p:cNvSpPr/>
            <p:nvPr/>
          </p:nvSpPr>
          <p:spPr>
            <a:xfrm>
              <a:off x="2240223" y="4583505"/>
              <a:ext cx="2610801" cy="62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0" tIns="0" rIns="0" bIns="0" anchor="t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 b="1" dirty="0">
                  <a:ea typeface="微软雅黑 Light" panose="020B0502040204020203"/>
                </a:rPr>
                <a:t>市场可行性分析</a:t>
              </a:r>
              <a:endParaRPr lang="en-US" altLang="zh-CN" sz="1400" b="1" dirty="0">
                <a:ea typeface="微软雅黑 Light" panose="020B0502040204020203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1400" dirty="0">
                  <a:ea typeface="微软雅黑 Light" panose="020B0502040204020203"/>
                </a:rPr>
                <a:t>市场调研，行业评估，需求分析</a:t>
              </a:r>
            </a:p>
            <a:p>
              <a:pPr algn="ctr">
                <a:lnSpc>
                  <a:spcPct val="120000"/>
                </a:lnSpc>
              </a:pPr>
              <a:endParaRPr lang="en-US" altLang="zh-CN" sz="1400" dirty="0">
                <a:ea typeface="微软雅黑 Light" panose="020B0502040204020203"/>
              </a:endParaRPr>
            </a:p>
            <a:p>
              <a:pPr algn="ctr">
                <a:lnSpc>
                  <a:spcPct val="120000"/>
                </a:lnSpc>
              </a:pPr>
              <a:endParaRPr lang="zh-CN" altLang="en-US" sz="1400" dirty="0"/>
            </a:p>
          </p:txBody>
        </p:sp>
        <p:sp>
          <p:nvSpPr>
            <p:cNvPr id="52" name="iṩ1ïdè"/>
            <p:cNvSpPr/>
            <p:nvPr/>
          </p:nvSpPr>
          <p:spPr>
            <a:xfrm rot="16200000" flipH="1">
              <a:off x="7854297" y="5137616"/>
              <a:ext cx="686250" cy="2754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30" y="840"/>
                  </a:lnTo>
                  <a:lnTo>
                    <a:pt x="21600" y="21600"/>
                  </a:lnTo>
                  <a:lnTo>
                    <a:pt x="21591" y="158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53" name="iŝ1ïḑê"/>
            <p:cNvSpPr/>
            <p:nvPr/>
          </p:nvSpPr>
          <p:spPr>
            <a:xfrm rot="16200000">
              <a:off x="5976554" y="5147695"/>
              <a:ext cx="1796085" cy="253966"/>
            </a:xfrm>
            <a:prstGeom prst="rightArrow">
              <a:avLst>
                <a:gd name="adj1" fmla="val 42611"/>
                <a:gd name="adj2" fmla="val 85179"/>
              </a:avLst>
            </a:prstGeom>
            <a:solidFill>
              <a:schemeClr val="accent5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54" name="íšľiḓê"/>
            <p:cNvSpPr/>
            <p:nvPr/>
          </p:nvSpPr>
          <p:spPr>
            <a:xfrm rot="16200000" flipH="1">
              <a:off x="6874736" y="5707022"/>
              <a:ext cx="685109" cy="16168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" y="0"/>
                  </a:moveTo>
                  <a:lnTo>
                    <a:pt x="0" y="1391"/>
                  </a:lnTo>
                  <a:lnTo>
                    <a:pt x="21600" y="21600"/>
                  </a:lnTo>
                  <a:lnTo>
                    <a:pt x="21600" y="1201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55" name="îṥḻïḍê"/>
            <p:cNvSpPr/>
            <p:nvPr/>
          </p:nvSpPr>
          <p:spPr>
            <a:xfrm rot="16200000">
              <a:off x="5116084" y="4700840"/>
              <a:ext cx="2689797" cy="253966"/>
            </a:xfrm>
            <a:prstGeom prst="rightArrow">
              <a:avLst>
                <a:gd name="adj1" fmla="val 42611"/>
                <a:gd name="adj2" fmla="val 85179"/>
              </a:avLst>
            </a:prstGeom>
            <a:solidFill>
              <a:schemeClr val="accent4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56" name="í$liďé"/>
            <p:cNvSpPr/>
            <p:nvPr/>
          </p:nvSpPr>
          <p:spPr>
            <a:xfrm rot="16200000" flipH="1">
              <a:off x="5757585" y="6153217"/>
              <a:ext cx="686983" cy="7225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1" y="8656"/>
                  </a:moveTo>
                  <a:lnTo>
                    <a:pt x="21589" y="0"/>
                  </a:lnTo>
                  <a:lnTo>
                    <a:pt x="21600" y="21600"/>
                  </a:lnTo>
                  <a:lnTo>
                    <a:pt x="0" y="11830"/>
                  </a:lnTo>
                  <a:lnTo>
                    <a:pt x="61" y="865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57" name="ïṩlíde"/>
            <p:cNvSpPr/>
            <p:nvPr/>
          </p:nvSpPr>
          <p:spPr>
            <a:xfrm rot="16200000">
              <a:off x="4193550" y="4157361"/>
              <a:ext cx="3776753" cy="253966"/>
            </a:xfrm>
            <a:prstGeom prst="rightArrow">
              <a:avLst>
                <a:gd name="adj1" fmla="val 42611"/>
                <a:gd name="adj2" fmla="val 85179"/>
              </a:avLst>
            </a:prstGeom>
            <a:solidFill>
              <a:schemeClr val="accent3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58" name="îṩḻiḑe"/>
            <p:cNvSpPr/>
            <p:nvPr/>
          </p:nvSpPr>
          <p:spPr>
            <a:xfrm rot="16200000" flipH="1">
              <a:off x="4605858" y="5723663"/>
              <a:ext cx="686294" cy="1582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7" y="20157"/>
                  </a:moveTo>
                  <a:lnTo>
                    <a:pt x="21588" y="0"/>
                  </a:lnTo>
                  <a:lnTo>
                    <a:pt x="21600" y="9767"/>
                  </a:lnTo>
                  <a:lnTo>
                    <a:pt x="0" y="21600"/>
                  </a:lnTo>
                  <a:lnTo>
                    <a:pt x="27" y="2015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59" name="iś1iḓe"/>
            <p:cNvSpPr/>
            <p:nvPr/>
          </p:nvSpPr>
          <p:spPr>
            <a:xfrm rot="16200000">
              <a:off x="4340019" y="4700839"/>
              <a:ext cx="2689797" cy="253966"/>
            </a:xfrm>
            <a:prstGeom prst="rightArrow">
              <a:avLst>
                <a:gd name="adj1" fmla="val 42611"/>
                <a:gd name="adj2" fmla="val 85179"/>
              </a:avLst>
            </a:prstGeom>
            <a:solidFill>
              <a:schemeClr val="accent2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60" name="îşlîḑe"/>
            <p:cNvSpPr/>
            <p:nvPr/>
          </p:nvSpPr>
          <p:spPr>
            <a:xfrm rot="16200000" flipH="1">
              <a:off x="3631712" y="5142630"/>
              <a:ext cx="687430" cy="27433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728"/>
                  </a:moveTo>
                  <a:lnTo>
                    <a:pt x="21600" y="0"/>
                  </a:lnTo>
                  <a:lnTo>
                    <a:pt x="21591" y="5658"/>
                  </a:lnTo>
                  <a:lnTo>
                    <a:pt x="48" y="21600"/>
                  </a:lnTo>
                  <a:lnTo>
                    <a:pt x="0" y="2072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  <p:sp>
          <p:nvSpPr>
            <p:cNvPr id="61" name="í$ḻíḑê"/>
            <p:cNvSpPr/>
            <p:nvPr/>
          </p:nvSpPr>
          <p:spPr>
            <a:xfrm rot="16200000">
              <a:off x="4391846" y="5147696"/>
              <a:ext cx="1796085" cy="253965"/>
            </a:xfrm>
            <a:prstGeom prst="rightArrow">
              <a:avLst>
                <a:gd name="adj1" fmla="val 42611"/>
                <a:gd name="adj2" fmla="val 85179"/>
              </a:avLst>
            </a:prstGeom>
            <a:solidFill>
              <a:schemeClr val="accent1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sz="1400"/>
            </a:p>
          </p:txBody>
        </p:sp>
      </p:grpSp>
      <p:sp>
        <p:nvSpPr>
          <p:cNvPr id="16" name="TextBox 18">
            <a:extLst>
              <a:ext uri="{FF2B5EF4-FFF2-40B4-BE49-F238E27FC236}">
                <a16:creationId xmlns:a16="http://schemas.microsoft.com/office/drawing/2014/main" id="{A436EAD7-B7E7-4133-869E-662004DE29B5}"/>
              </a:ext>
            </a:extLst>
          </p:cNvPr>
          <p:cNvSpPr txBox="1"/>
          <p:nvPr/>
        </p:nvSpPr>
        <p:spPr>
          <a:xfrm>
            <a:off x="5617794" y="1226916"/>
            <a:ext cx="596981" cy="406373"/>
          </a:xfrm>
          <a:prstGeom prst="rect">
            <a:avLst/>
          </a:prstGeom>
          <a:noFill/>
        </p:spPr>
        <p:txBody>
          <a:bodyPr wrap="none"/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30%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7" name="TextBox 19">
            <a:extLst>
              <a:ext uri="{FF2B5EF4-FFF2-40B4-BE49-F238E27FC236}">
                <a16:creationId xmlns:a16="http://schemas.microsoft.com/office/drawing/2014/main" id="{371AC6AB-40A6-472B-8315-561739EC6EC3}"/>
              </a:ext>
            </a:extLst>
          </p:cNvPr>
          <p:cNvSpPr txBox="1"/>
          <p:nvPr/>
        </p:nvSpPr>
        <p:spPr>
          <a:xfrm>
            <a:off x="7787460" y="2086809"/>
            <a:ext cx="641351" cy="461433"/>
          </a:xfrm>
          <a:prstGeom prst="rect">
            <a:avLst/>
          </a:prstGeom>
          <a:noFill/>
        </p:spPr>
        <p:txBody>
          <a:bodyPr wrap="none"/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20%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FB833E6D-4724-4A2A-942B-ADDCE4FC0C0F}"/>
              </a:ext>
            </a:extLst>
          </p:cNvPr>
          <p:cNvSpPr txBox="1"/>
          <p:nvPr/>
        </p:nvSpPr>
        <p:spPr>
          <a:xfrm>
            <a:off x="8100212" y="4139764"/>
            <a:ext cx="641351" cy="461433"/>
          </a:xfrm>
          <a:prstGeom prst="rect">
            <a:avLst/>
          </a:prstGeom>
          <a:noFill/>
        </p:spPr>
        <p:txBody>
          <a:bodyPr wrap="none"/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15%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9" name="TextBox 21">
            <a:extLst>
              <a:ext uri="{FF2B5EF4-FFF2-40B4-BE49-F238E27FC236}">
                <a16:creationId xmlns:a16="http://schemas.microsoft.com/office/drawing/2014/main" id="{DCA7AF48-4088-4913-80A9-BA3552E9D6E3}"/>
              </a:ext>
            </a:extLst>
          </p:cNvPr>
          <p:cNvSpPr txBox="1"/>
          <p:nvPr/>
        </p:nvSpPr>
        <p:spPr>
          <a:xfrm>
            <a:off x="3452616" y="2066064"/>
            <a:ext cx="641351" cy="461433"/>
          </a:xfrm>
          <a:prstGeom prst="rect">
            <a:avLst/>
          </a:prstGeom>
          <a:noFill/>
        </p:spPr>
        <p:txBody>
          <a:bodyPr wrap="none">
            <a:normAutofit fontScale="97500"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20%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" name="TextBox 22">
            <a:extLst>
              <a:ext uri="{FF2B5EF4-FFF2-40B4-BE49-F238E27FC236}">
                <a16:creationId xmlns:a16="http://schemas.microsoft.com/office/drawing/2014/main" id="{2531B42C-4B21-48C4-B882-314D92620B12}"/>
              </a:ext>
            </a:extLst>
          </p:cNvPr>
          <p:cNvSpPr txBox="1"/>
          <p:nvPr/>
        </p:nvSpPr>
        <p:spPr>
          <a:xfrm>
            <a:off x="3194296" y="4139764"/>
            <a:ext cx="641351" cy="461433"/>
          </a:xfrm>
          <a:prstGeom prst="rect">
            <a:avLst/>
          </a:prstGeom>
          <a:noFill/>
        </p:spPr>
        <p:txBody>
          <a:bodyPr wrap="none"/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rPr>
              <a:t>15%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117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14E28FD4-4746-4BB7-ACEF-F937CF8A72CB}"/>
              </a:ext>
            </a:extLst>
          </p:cNvPr>
          <p:cNvSpPr txBox="1"/>
          <p:nvPr/>
        </p:nvSpPr>
        <p:spPr>
          <a:xfrm>
            <a:off x="6931624" y="611373"/>
            <a:ext cx="165893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945B953-960A-45D2-9378-010F4AC0008F}"/>
              </a:ext>
            </a:extLst>
          </p:cNvPr>
          <p:cNvSpPr txBox="1"/>
          <p:nvPr/>
        </p:nvSpPr>
        <p:spPr>
          <a:xfrm>
            <a:off x="6931624" y="1860765"/>
            <a:ext cx="165893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方案设计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4AE6BA2-814F-43C0-BA11-DF75F2FCE3A2}"/>
              </a:ext>
            </a:extLst>
          </p:cNvPr>
          <p:cNvSpPr txBox="1"/>
          <p:nvPr/>
        </p:nvSpPr>
        <p:spPr>
          <a:xfrm>
            <a:off x="6931624" y="3089335"/>
            <a:ext cx="165893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51332B6-1167-4ADC-8363-9EABB66E40F2}"/>
              </a:ext>
            </a:extLst>
          </p:cNvPr>
          <p:cNvSpPr txBox="1"/>
          <p:nvPr/>
        </p:nvSpPr>
        <p:spPr>
          <a:xfrm>
            <a:off x="6931624" y="4324662"/>
            <a:ext cx="165893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创新优势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7C0E13D-D252-4485-B85C-7962CB7FDFDF}"/>
              </a:ext>
            </a:extLst>
          </p:cNvPr>
          <p:cNvSpPr txBox="1"/>
          <p:nvPr/>
        </p:nvSpPr>
        <p:spPr>
          <a:xfrm>
            <a:off x="6931624" y="5687456"/>
            <a:ext cx="165893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商业考量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5AE0873-3A28-4F6F-A784-E916AEB3C75C}"/>
              </a:ext>
            </a:extLst>
          </p:cNvPr>
          <p:cNvSpPr/>
          <p:nvPr/>
        </p:nvSpPr>
        <p:spPr>
          <a:xfrm>
            <a:off x="1055687" y="0"/>
            <a:ext cx="3903587" cy="6858000"/>
          </a:xfrm>
          <a:prstGeom prst="rect">
            <a:avLst/>
          </a:prstGeom>
          <a:solidFill>
            <a:srgbClr val="1078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C8027EC-4AC9-4427-9EB4-16C97DE8A198}"/>
              </a:ext>
            </a:extLst>
          </p:cNvPr>
          <p:cNvSpPr txBox="1"/>
          <p:nvPr/>
        </p:nvSpPr>
        <p:spPr>
          <a:xfrm>
            <a:off x="1303271" y="3494649"/>
            <a:ext cx="28994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ADA0132-C952-413E-9BD0-945E35C3F1AC}"/>
              </a:ext>
            </a:extLst>
          </p:cNvPr>
          <p:cNvSpPr txBox="1"/>
          <p:nvPr/>
        </p:nvSpPr>
        <p:spPr>
          <a:xfrm>
            <a:off x="1303271" y="2598003"/>
            <a:ext cx="3793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471D105-C97B-490D-9413-7903D4E0EDAE}"/>
              </a:ext>
            </a:extLst>
          </p:cNvPr>
          <p:cNvSpPr txBox="1"/>
          <p:nvPr/>
        </p:nvSpPr>
        <p:spPr>
          <a:xfrm>
            <a:off x="5854022" y="512763"/>
            <a:ext cx="831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691F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3600" dirty="0">
              <a:solidFill>
                <a:srgbClr val="3691F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3270F65-974B-4041-AC7F-6426E4BA19A6}"/>
              </a:ext>
            </a:extLst>
          </p:cNvPr>
          <p:cNvSpPr txBox="1"/>
          <p:nvPr/>
        </p:nvSpPr>
        <p:spPr>
          <a:xfrm>
            <a:off x="5854022" y="1761192"/>
            <a:ext cx="1004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3691F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3600" dirty="0">
              <a:solidFill>
                <a:srgbClr val="3691F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3690F17-8918-4483-8293-A2738A46597F}"/>
              </a:ext>
            </a:extLst>
          </p:cNvPr>
          <p:cNvSpPr txBox="1"/>
          <p:nvPr/>
        </p:nvSpPr>
        <p:spPr>
          <a:xfrm>
            <a:off x="5854022" y="3009621"/>
            <a:ext cx="1004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800">
                <a:solidFill>
                  <a:srgbClr val="3691F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CE3ECAE-EEB1-46B9-BEFE-7B36248847A8}"/>
              </a:ext>
            </a:extLst>
          </p:cNvPr>
          <p:cNvSpPr txBox="1"/>
          <p:nvPr/>
        </p:nvSpPr>
        <p:spPr>
          <a:xfrm>
            <a:off x="5854022" y="4258050"/>
            <a:ext cx="987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800">
                <a:solidFill>
                  <a:srgbClr val="3691F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B008FAB-193F-4569-99C5-EBBA50B6C543}"/>
              </a:ext>
            </a:extLst>
          </p:cNvPr>
          <p:cNvSpPr txBox="1"/>
          <p:nvPr/>
        </p:nvSpPr>
        <p:spPr>
          <a:xfrm>
            <a:off x="5862298" y="5633946"/>
            <a:ext cx="987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800">
                <a:solidFill>
                  <a:srgbClr val="3691F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67A5103-DF41-4159-8E87-EFBE06889286}"/>
              </a:ext>
            </a:extLst>
          </p:cNvPr>
          <p:cNvSpPr txBox="1"/>
          <p:nvPr/>
        </p:nvSpPr>
        <p:spPr>
          <a:xfrm>
            <a:off x="8287932" y="682039"/>
            <a:ext cx="181919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448A479-BDF7-4794-9B40-BE04ED89ED16}"/>
              </a:ext>
            </a:extLst>
          </p:cNvPr>
          <p:cNvSpPr txBox="1"/>
          <p:nvPr/>
        </p:nvSpPr>
        <p:spPr>
          <a:xfrm>
            <a:off x="8269060" y="1930468"/>
            <a:ext cx="213753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SOLUTION DESIGN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8D01770-A48B-4D4C-B66B-82A6375AB939}"/>
              </a:ext>
            </a:extLst>
          </p:cNvPr>
          <p:cNvSpPr txBox="1"/>
          <p:nvPr/>
        </p:nvSpPr>
        <p:spPr>
          <a:xfrm>
            <a:off x="8287932" y="3137968"/>
            <a:ext cx="213753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RESULTS SHOW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8D14B27-F23A-4A2F-A7D1-D5A44F980D50}"/>
              </a:ext>
            </a:extLst>
          </p:cNvPr>
          <p:cNvSpPr txBox="1"/>
          <p:nvPr/>
        </p:nvSpPr>
        <p:spPr>
          <a:xfrm>
            <a:off x="8316970" y="4390639"/>
            <a:ext cx="295833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INNOVATION ADVANTAGES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04DC6E4-5305-4B77-8460-2C6DFA3B2B73}"/>
              </a:ext>
            </a:extLst>
          </p:cNvPr>
          <p:cNvSpPr txBox="1"/>
          <p:nvPr/>
        </p:nvSpPr>
        <p:spPr>
          <a:xfrm>
            <a:off x="8271505" y="5764399"/>
            <a:ext cx="295833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BUSINESS CONSIDERATIONS</a:t>
            </a:r>
            <a:endParaRPr lang="zh-CN" altLang="en-US" sz="1400" dirty="0">
              <a:solidFill>
                <a:schemeClr val="bg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314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CA985F4-3B35-48F3-8B27-CFF69569D3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1762" y="-1364953"/>
            <a:ext cx="13656579" cy="8339190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CADE3A72-5B05-4734-98EB-C996B5D0B13A}"/>
              </a:ext>
            </a:extLst>
          </p:cNvPr>
          <p:cNvGrpSpPr/>
          <p:nvPr/>
        </p:nvGrpSpPr>
        <p:grpSpPr>
          <a:xfrm>
            <a:off x="2187819" y="1435023"/>
            <a:ext cx="7911612" cy="3958444"/>
            <a:chOff x="2416419" y="1301673"/>
            <a:chExt cx="7911612" cy="3958444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E462D449-6FF8-4BA6-8B5E-95C5910A39AC}"/>
                </a:ext>
              </a:extLst>
            </p:cNvPr>
            <p:cNvCxnSpPr>
              <a:cxnSpLocks/>
            </p:cNvCxnSpPr>
            <p:nvPr/>
          </p:nvCxnSpPr>
          <p:spPr>
            <a:xfrm>
              <a:off x="2416419" y="1337918"/>
              <a:ext cx="7911612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3F2E53C6-E4E3-4D26-9F90-DC79C004D211}"/>
                </a:ext>
              </a:extLst>
            </p:cNvPr>
            <p:cNvCxnSpPr>
              <a:cxnSpLocks/>
            </p:cNvCxnSpPr>
            <p:nvPr/>
          </p:nvCxnSpPr>
          <p:spPr>
            <a:xfrm>
              <a:off x="10328031" y="1301673"/>
              <a:ext cx="0" cy="3958444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F270E7E3-439F-42EC-B487-F84A0FA4C35B}"/>
                </a:ext>
              </a:extLst>
            </p:cNvPr>
            <p:cNvCxnSpPr>
              <a:cxnSpLocks/>
            </p:cNvCxnSpPr>
            <p:nvPr/>
          </p:nvCxnSpPr>
          <p:spPr>
            <a:xfrm>
              <a:off x="2416419" y="5228894"/>
              <a:ext cx="7911612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33C57790-13CC-4C19-B335-692CF89C2014}"/>
                </a:ext>
              </a:extLst>
            </p:cNvPr>
            <p:cNvCxnSpPr>
              <a:cxnSpLocks/>
            </p:cNvCxnSpPr>
            <p:nvPr/>
          </p:nvCxnSpPr>
          <p:spPr>
            <a:xfrm>
              <a:off x="2416419" y="1301673"/>
              <a:ext cx="0" cy="1009448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E26740ED-0EB5-4123-B549-E94E16A9CE1D}"/>
                </a:ext>
              </a:extLst>
            </p:cNvPr>
            <p:cNvCxnSpPr>
              <a:cxnSpLocks/>
            </p:cNvCxnSpPr>
            <p:nvPr/>
          </p:nvCxnSpPr>
          <p:spPr>
            <a:xfrm>
              <a:off x="2416419" y="4260501"/>
              <a:ext cx="0" cy="999616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十字形 12">
            <a:extLst>
              <a:ext uri="{FF2B5EF4-FFF2-40B4-BE49-F238E27FC236}">
                <a16:creationId xmlns:a16="http://schemas.microsoft.com/office/drawing/2014/main" id="{EF235800-BAD8-4F6D-AB1B-FBC178E9B48B}"/>
              </a:ext>
            </a:extLst>
          </p:cNvPr>
          <p:cNvSpPr/>
          <p:nvPr/>
        </p:nvSpPr>
        <p:spPr>
          <a:xfrm>
            <a:off x="1285853" y="1391718"/>
            <a:ext cx="552447" cy="552447"/>
          </a:xfrm>
          <a:prstGeom prst="plus">
            <a:avLst>
              <a:gd name="adj" fmla="val 4323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FB09AC0-3C69-4A7B-889B-332B1DC0A4B3}"/>
              </a:ext>
            </a:extLst>
          </p:cNvPr>
          <p:cNvSpPr txBox="1"/>
          <p:nvPr/>
        </p:nvSpPr>
        <p:spPr>
          <a:xfrm>
            <a:off x="2942685" y="2439662"/>
            <a:ext cx="691700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感谢收看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请评委老师的指导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91A6A1B-8FA2-46E4-866B-1B9DFB80FEF7}"/>
              </a:ext>
            </a:extLst>
          </p:cNvPr>
          <p:cNvSpPr/>
          <p:nvPr/>
        </p:nvSpPr>
        <p:spPr>
          <a:xfrm>
            <a:off x="8839201" y="5129273"/>
            <a:ext cx="465942" cy="4659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ABC038E-0A76-4C3D-94E9-80FDF83D8D07}"/>
              </a:ext>
            </a:extLst>
          </p:cNvPr>
          <p:cNvSpPr txBox="1"/>
          <p:nvPr/>
        </p:nvSpPr>
        <p:spPr>
          <a:xfrm>
            <a:off x="2886857" y="4882794"/>
            <a:ext cx="1150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2018/4/18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C3FB9C7-A456-4ADC-B424-5F13AE1D6410}"/>
              </a:ext>
            </a:extLst>
          </p:cNvPr>
          <p:cNvSpPr txBox="1"/>
          <p:nvPr/>
        </p:nvSpPr>
        <p:spPr>
          <a:xfrm>
            <a:off x="2914158" y="4465158"/>
            <a:ext cx="5817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达芬奇队成员：曾永家右 黄泰北 龙兰心 赵辉 罗雪蕾</a:t>
            </a:r>
          </a:p>
        </p:txBody>
      </p:sp>
    </p:spTree>
    <p:extLst>
      <p:ext uri="{BB962C8B-B14F-4D97-AF65-F5344CB8AC3E}">
        <p14:creationId xmlns:p14="http://schemas.microsoft.com/office/powerpoint/2010/main" val="3578851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C10C4ADA-98FB-4503-BF5E-83883A2C89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096"/>
          <a:stretch/>
        </p:blipFill>
        <p:spPr>
          <a:xfrm>
            <a:off x="1055688" y="512763"/>
            <a:ext cx="5003800" cy="5761038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E1180AFA-0A28-438F-BDD0-3ADD413B3AA4}"/>
              </a:ext>
            </a:extLst>
          </p:cNvPr>
          <p:cNvSpPr/>
          <p:nvPr/>
        </p:nvSpPr>
        <p:spPr>
          <a:xfrm>
            <a:off x="1055688" y="511968"/>
            <a:ext cx="5003800" cy="5761037"/>
          </a:xfrm>
          <a:prstGeom prst="rect">
            <a:avLst/>
          </a:prstGeom>
          <a:solidFill>
            <a:srgbClr val="1078DB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6817832-D60B-4470-800E-9DC89519D2D1}"/>
              </a:ext>
            </a:extLst>
          </p:cNvPr>
          <p:cNvSpPr/>
          <p:nvPr/>
        </p:nvSpPr>
        <p:spPr>
          <a:xfrm>
            <a:off x="1422890" y="3319800"/>
            <a:ext cx="4022651" cy="243105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互联网的不断发展，使</a:t>
            </a:r>
            <a:r>
              <a:rPr lang="zh-CN" altLang="en-US" sz="1600" b="1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网上招聘</a:t>
            </a:r>
            <a:r>
              <a:rPr lang="zh-CN" altLang="en-US" sz="1600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逐渐成为求职招聘</a:t>
            </a:r>
            <a:r>
              <a:rPr lang="zh-CN" altLang="en-US" sz="1600" b="1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市场主流</a:t>
            </a:r>
            <a:r>
              <a:rPr lang="zh-CN" altLang="en-US" sz="1600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，互联网招聘市场规模将突破</a:t>
            </a:r>
            <a:r>
              <a:rPr lang="en-US" altLang="zh-CN" sz="1600" b="1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39</a:t>
            </a:r>
            <a:r>
              <a:rPr lang="zh-CN" altLang="en-US" sz="1600" b="1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亿元</a:t>
            </a:r>
            <a:r>
              <a:rPr lang="zh-CN" altLang="en-US" sz="1600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，覆盖人数超过</a:t>
            </a:r>
            <a:r>
              <a:rPr lang="en-US" altLang="zh-CN" sz="1600" b="1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2.96</a:t>
            </a:r>
            <a:r>
              <a:rPr lang="zh-CN" altLang="en-US" sz="1600" b="1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亿</a:t>
            </a:r>
            <a:endParaRPr lang="en-US" altLang="zh-CN" sz="1600" b="1" dirty="0">
              <a:solidFill>
                <a:schemeClr val="bg1"/>
              </a:solidFill>
              <a:ea typeface="Noto Sans S Chinese Thin" panose="020B0200000000000000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然而用户</a:t>
            </a:r>
            <a:r>
              <a:rPr lang="zh-CN" altLang="en-US" sz="1600" b="1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满意度只有三成</a:t>
            </a:r>
            <a:r>
              <a:rPr lang="zh-CN" altLang="en-US" sz="1600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。</a:t>
            </a:r>
            <a:endParaRPr lang="en-US" altLang="zh-CN" sz="1600" dirty="0">
              <a:solidFill>
                <a:schemeClr val="bg1"/>
              </a:solidFill>
              <a:ea typeface="Noto Sans S Chinese Thin" panose="020B0200000000000000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solidFill>
                <a:schemeClr val="bg1"/>
              </a:solidFill>
              <a:ea typeface="Noto Sans S Chinese Thin" panose="020B0200000000000000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人才流动加速，招聘需求增加，企业渴求</a:t>
            </a:r>
            <a:r>
              <a:rPr lang="zh-CN" altLang="en-US" sz="1600" b="1" dirty="0">
                <a:solidFill>
                  <a:schemeClr val="bg1"/>
                </a:solidFill>
                <a:ea typeface="Noto Sans S Chinese Thin" panose="020B0200000000000000" pitchFamily="34" charset="-122"/>
              </a:rPr>
              <a:t>高效招聘工具</a:t>
            </a:r>
            <a:endParaRPr lang="en-US" altLang="zh-CN" sz="1600" b="1" dirty="0">
              <a:solidFill>
                <a:schemeClr val="bg1"/>
              </a:solidFill>
              <a:ea typeface="Noto Sans S Chinese Thin" panose="020B0200000000000000" pitchFamily="34" charset="-122"/>
            </a:endParaRPr>
          </a:p>
          <a:p>
            <a:pPr>
              <a:lnSpc>
                <a:spcPct val="120000"/>
              </a:lnSpc>
            </a:pPr>
            <a:endParaRPr lang="zh-CN" altLang="en-US" sz="1600" dirty="0">
              <a:solidFill>
                <a:schemeClr val="bg1"/>
              </a:solidFill>
              <a:latin typeface="Noto Sans S Chinese Thin" panose="020B0200000000000000" pitchFamily="34" charset="-122"/>
              <a:ea typeface="Noto Sans S Chinese Thin" panose="020B02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8BD61A-D6CB-42FF-86B5-0718CA576C28}"/>
              </a:ext>
            </a:extLst>
          </p:cNvPr>
          <p:cNvSpPr txBox="1"/>
          <p:nvPr/>
        </p:nvSpPr>
        <p:spPr>
          <a:xfrm>
            <a:off x="1707660" y="1701956"/>
            <a:ext cx="1981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项目背景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AEA241A-25B0-4204-9635-5F74F1D6244A}"/>
              </a:ext>
            </a:extLst>
          </p:cNvPr>
          <p:cNvSpPr txBox="1"/>
          <p:nvPr/>
        </p:nvSpPr>
        <p:spPr>
          <a:xfrm>
            <a:off x="7925787" y="2175300"/>
            <a:ext cx="32500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招聘骗局普遍，难以识别</a:t>
            </a:r>
            <a:endParaRPr lang="x-none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Thin" panose="020B0200000000000000" pitchFamily="34" charset="-122"/>
              <a:ea typeface="Noto Sans S Chinese Thin" panose="020B02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43AA627-D23B-475A-B5BB-F6DAB23958DE}"/>
              </a:ext>
            </a:extLst>
          </p:cNvPr>
          <p:cNvSpPr txBox="1"/>
          <p:nvPr/>
        </p:nvSpPr>
        <p:spPr>
          <a:xfrm>
            <a:off x="7925787" y="1241936"/>
            <a:ext cx="4124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超过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50%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的用户需要重复注册招聘网站</a:t>
            </a:r>
            <a:endParaRPr lang="x-none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Thin" panose="020B0200000000000000" pitchFamily="34" charset="-122"/>
              <a:ea typeface="Noto Sans S Chinese Thin" panose="020B0200000000000000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270FD9C-FAC9-4393-85D5-B9037EDC9A34}"/>
              </a:ext>
            </a:extLst>
          </p:cNvPr>
          <p:cNvSpPr txBox="1"/>
          <p:nvPr/>
        </p:nvSpPr>
        <p:spPr>
          <a:xfrm>
            <a:off x="6359462" y="459297"/>
            <a:ext cx="159335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0" dirty="0">
                <a:solidFill>
                  <a:srgbClr val="38B5FF">
                    <a:alpha val="10000"/>
                  </a:srgbClr>
                </a:solidFill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35C5CDA-19FF-474E-A214-C7AC8388AE0C}"/>
              </a:ext>
            </a:extLst>
          </p:cNvPr>
          <p:cNvSpPr txBox="1"/>
          <p:nvPr/>
        </p:nvSpPr>
        <p:spPr>
          <a:xfrm>
            <a:off x="7925787" y="1701956"/>
            <a:ext cx="3688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对找什么工作、适合什么工作迷茫</a:t>
            </a:r>
            <a:endParaRPr lang="x-none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Thin" panose="020B0200000000000000" pitchFamily="34" charset="-122"/>
              <a:ea typeface="Noto Sans S Chinese Thin" panose="020B02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CEDEAF8-D4D8-425B-ADBF-6B077B3BC744}"/>
              </a:ext>
            </a:extLst>
          </p:cNvPr>
          <p:cNvSpPr txBox="1"/>
          <p:nvPr/>
        </p:nvSpPr>
        <p:spPr>
          <a:xfrm>
            <a:off x="7925787" y="2624552"/>
            <a:ext cx="34000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以为海投简历就能增加就职几率</a:t>
            </a:r>
            <a:endParaRPr lang="x-none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Thin" panose="020B0200000000000000" pitchFamily="34" charset="-122"/>
              <a:ea typeface="Noto Sans S Chinese Thin" panose="020B0200000000000000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AF3C798-6826-48AE-8BAA-0090AE74D38E}"/>
              </a:ext>
            </a:extLst>
          </p:cNvPr>
          <p:cNvSpPr txBox="1"/>
          <p:nvPr/>
        </p:nvSpPr>
        <p:spPr>
          <a:xfrm>
            <a:off x="6359461" y="3345410"/>
            <a:ext cx="186736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0" dirty="0">
                <a:solidFill>
                  <a:srgbClr val="38B5FF">
                    <a:alpha val="10000"/>
                  </a:srgbClr>
                </a:solidFill>
                <a:latin typeface="Noto Sans S Chinese Bold" panose="020B0800000000000000" pitchFamily="34" charset="-122"/>
                <a:ea typeface="Noto Sans S Chinese Bold" panose="020B0800000000000000" pitchFamily="34" charset="-122"/>
              </a:rPr>
              <a:t>？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E384E37-87FC-41EA-BFD3-A75FE54F30EE}"/>
              </a:ext>
            </a:extLst>
          </p:cNvPr>
          <p:cNvSpPr txBox="1"/>
          <p:nvPr/>
        </p:nvSpPr>
        <p:spPr>
          <a:xfrm>
            <a:off x="7945393" y="4518885"/>
            <a:ext cx="33608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难以识别出岗位最佳候选人</a:t>
            </a:r>
            <a:endParaRPr lang="x-none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Thin" panose="020B0200000000000000" pitchFamily="34" charset="-122"/>
              <a:ea typeface="Noto Sans S Chinese Thin" panose="020B02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435A16F-B47E-45F3-AFF2-5EC07CF3DF85}"/>
              </a:ext>
            </a:extLst>
          </p:cNvPr>
          <p:cNvSpPr txBox="1"/>
          <p:nvPr/>
        </p:nvSpPr>
        <p:spPr>
          <a:xfrm>
            <a:off x="7925787" y="4059422"/>
            <a:ext cx="36076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渠道增加，</a:t>
            </a:r>
            <a:r>
              <a:rPr lang="x-none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简历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翻倍</a:t>
            </a:r>
            <a:r>
              <a:rPr lang="x-none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，工作繁琐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0A97970-243B-4968-BEE0-7F0FAB60BDCA}"/>
              </a:ext>
            </a:extLst>
          </p:cNvPr>
          <p:cNvSpPr txBox="1"/>
          <p:nvPr/>
        </p:nvSpPr>
        <p:spPr>
          <a:xfrm>
            <a:off x="7952812" y="4959767"/>
            <a:ext cx="3872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招聘效果不佳，人才流动频率增大</a:t>
            </a:r>
            <a:endParaRPr lang="x-none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Thin" panose="020B0200000000000000" pitchFamily="34" charset="-122"/>
              <a:ea typeface="Noto Sans S Chinese Thin" panose="020B0200000000000000" pitchFamily="34" charset="-122"/>
            </a:endParaRPr>
          </a:p>
        </p:txBody>
      </p:sp>
      <p:sp>
        <p:nvSpPr>
          <p:cNvPr id="25" name="内容占位符 24">
            <a:extLst>
              <a:ext uri="{FF2B5EF4-FFF2-40B4-BE49-F238E27FC236}">
                <a16:creationId xmlns:a16="http://schemas.microsoft.com/office/drawing/2014/main" id="{158FBD52-2B44-44BA-BED6-BD642AE478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641138" y="6301307"/>
            <a:ext cx="550862" cy="344831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02</a:t>
            </a:r>
            <a:endParaRPr lang="zh-CN" altLang="en-US" sz="20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7FCAEE4-DF60-4601-83B0-7119AA6B080C}"/>
              </a:ext>
            </a:extLst>
          </p:cNvPr>
          <p:cNvSpPr txBox="1"/>
          <p:nvPr/>
        </p:nvSpPr>
        <p:spPr>
          <a:xfrm>
            <a:off x="6534987" y="1816877"/>
            <a:ext cx="1216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078DB"/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求职者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8389AD6-0828-4CFD-AE71-D2E619678F03}"/>
              </a:ext>
            </a:extLst>
          </p:cNvPr>
          <p:cNvSpPr txBox="1"/>
          <p:nvPr/>
        </p:nvSpPr>
        <p:spPr>
          <a:xfrm>
            <a:off x="6534987" y="4699628"/>
            <a:ext cx="1189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1078DB"/>
                </a:solidFill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招聘者</a:t>
            </a: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8361E23D-6248-4517-9AD2-93200307F7CE}"/>
              </a:ext>
            </a:extLst>
          </p:cNvPr>
          <p:cNvCxnSpPr>
            <a:cxnSpLocks/>
          </p:cNvCxnSpPr>
          <p:nvPr/>
        </p:nvCxnSpPr>
        <p:spPr>
          <a:xfrm>
            <a:off x="6444867" y="3392488"/>
            <a:ext cx="4932961" cy="0"/>
          </a:xfrm>
          <a:prstGeom prst="line">
            <a:avLst/>
          </a:prstGeom>
          <a:ln w="28575">
            <a:solidFill>
              <a:srgbClr val="39B9F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等腰三角形 1">
            <a:extLst>
              <a:ext uri="{FF2B5EF4-FFF2-40B4-BE49-F238E27FC236}">
                <a16:creationId xmlns:a16="http://schemas.microsoft.com/office/drawing/2014/main" id="{188491BB-D726-4AD6-B3C2-80A36EDC728C}"/>
              </a:ext>
            </a:extLst>
          </p:cNvPr>
          <p:cNvSpPr/>
          <p:nvPr/>
        </p:nvSpPr>
        <p:spPr>
          <a:xfrm rot="16200000">
            <a:off x="5725955" y="3232115"/>
            <a:ext cx="372064" cy="320745"/>
          </a:xfrm>
          <a:prstGeom prst="triangl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4AFCE8C-5635-4A0B-851A-4D7A907A65AA}"/>
              </a:ext>
            </a:extLst>
          </p:cNvPr>
          <p:cNvSpPr txBox="1"/>
          <p:nvPr/>
        </p:nvSpPr>
        <p:spPr>
          <a:xfrm>
            <a:off x="7947050" y="5419230"/>
            <a:ext cx="3872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S Chinese Thin" panose="020B0200000000000000" pitchFamily="34" charset="-122"/>
                <a:ea typeface="Noto Sans S Chinese Thin" panose="020B0200000000000000" pitchFamily="34" charset="-122"/>
              </a:rPr>
              <a:t>招聘成本增加，难度增大</a:t>
            </a:r>
            <a:endParaRPr lang="x-none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Noto Sans S Chinese Thin" panose="020B0200000000000000" pitchFamily="34" charset="-122"/>
              <a:ea typeface="Noto Sans S Chinese Thin" panose="020B0200000000000000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DE0F7E5-1C64-41A0-9AC4-2CFEBDDDADFE}"/>
              </a:ext>
            </a:extLst>
          </p:cNvPr>
          <p:cNvSpPr txBox="1"/>
          <p:nvPr/>
        </p:nvSpPr>
        <p:spPr>
          <a:xfrm>
            <a:off x="7357191" y="6253200"/>
            <a:ext cx="42797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050" dirty="0">
                <a:solidFill>
                  <a:schemeClr val="bg2">
                    <a:lumMod val="50000"/>
                  </a:schemeClr>
                </a:solidFill>
              </a:rPr>
              <a:t>数据来源：艾瑞咨询</a:t>
            </a:r>
            <a:r>
              <a:rPr lang="en-US" altLang="zh-CN" sz="1050" dirty="0">
                <a:solidFill>
                  <a:schemeClr val="bg2">
                    <a:lumMod val="50000"/>
                  </a:schemeClr>
                </a:solidFill>
              </a:rPr>
              <a:t>2012</a:t>
            </a:r>
            <a:r>
              <a:rPr lang="zh-CN" altLang="en-US" sz="1050" dirty="0">
                <a:solidFill>
                  <a:schemeClr val="bg2">
                    <a:lumMod val="50000"/>
                  </a:schemeClr>
                </a:solidFill>
              </a:rPr>
              <a:t>年网民网络行为连续性研究</a:t>
            </a:r>
            <a:endParaRPr lang="en-US" altLang="zh-CN" sz="1050" dirty="0">
              <a:solidFill>
                <a:schemeClr val="bg2">
                  <a:lumMod val="50000"/>
                </a:schemeClr>
              </a:solidFill>
            </a:endParaRPr>
          </a:p>
          <a:p>
            <a:pPr algn="r"/>
            <a:r>
              <a:rPr lang="zh-CN" altLang="en-US" sz="1050" dirty="0">
                <a:solidFill>
                  <a:schemeClr val="bg2">
                    <a:lumMod val="50000"/>
                  </a:schemeClr>
                </a:solidFill>
              </a:rPr>
              <a:t> 速途研究院</a:t>
            </a:r>
            <a:r>
              <a:rPr lang="en-US" altLang="zh-CN" sz="1050" dirty="0">
                <a:solidFill>
                  <a:schemeClr val="bg2">
                    <a:lumMod val="50000"/>
                  </a:schemeClr>
                </a:solidFill>
              </a:rPr>
              <a:t>2015</a:t>
            </a:r>
            <a:r>
              <a:rPr lang="zh-CN" altLang="en-US" sz="1050" dirty="0">
                <a:solidFill>
                  <a:schemeClr val="bg2">
                    <a:lumMod val="50000"/>
                  </a:schemeClr>
                </a:solidFill>
              </a:rPr>
              <a:t>年</a:t>
            </a:r>
            <a:r>
              <a:rPr lang="en-US" altLang="zh-CN" sz="1050" dirty="0">
                <a:solidFill>
                  <a:schemeClr val="bg2">
                    <a:lumMod val="50000"/>
                  </a:schemeClr>
                </a:solidFill>
              </a:rPr>
              <a:t>《</a:t>
            </a:r>
            <a:r>
              <a:rPr lang="zh-CN" altLang="en-US" sz="1050" dirty="0">
                <a:solidFill>
                  <a:schemeClr val="bg2">
                    <a:lumMod val="50000"/>
                  </a:schemeClr>
                </a:solidFill>
              </a:rPr>
              <a:t>互联网招聘行业报告</a:t>
            </a:r>
            <a:r>
              <a:rPr lang="en-US" altLang="zh-CN" sz="1050" dirty="0">
                <a:solidFill>
                  <a:schemeClr val="bg2">
                    <a:lumMod val="50000"/>
                  </a:schemeClr>
                </a:solidFill>
              </a:rPr>
              <a:t>》</a:t>
            </a:r>
            <a:endParaRPr lang="zh-CN" altLang="en-US" sz="105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676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507B709-8C27-44AA-A7BE-AD88059CE393}"/>
              </a:ext>
            </a:extLst>
          </p:cNvPr>
          <p:cNvSpPr txBox="1"/>
          <p:nvPr/>
        </p:nvSpPr>
        <p:spPr>
          <a:xfrm>
            <a:off x="792556" y="393326"/>
            <a:ext cx="23562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问题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0901651E-0A62-4AAE-882E-89C55A8F74F1}"/>
              </a:ext>
            </a:extLst>
          </p:cNvPr>
          <p:cNvCxnSpPr>
            <a:cxnSpLocks/>
          </p:cNvCxnSpPr>
          <p:nvPr/>
        </p:nvCxnSpPr>
        <p:spPr>
          <a:xfrm>
            <a:off x="897308" y="4722545"/>
            <a:ext cx="5162180" cy="0"/>
          </a:xfrm>
          <a:prstGeom prst="line">
            <a:avLst/>
          </a:prstGeom>
          <a:ln w="2857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913C8A8B-3690-4ECD-9C42-B8174F069B7C}"/>
              </a:ext>
            </a:extLst>
          </p:cNvPr>
          <p:cNvSpPr txBox="1"/>
          <p:nvPr/>
        </p:nvSpPr>
        <p:spPr>
          <a:xfrm>
            <a:off x="822080" y="1315633"/>
            <a:ext cx="59071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如何减少招聘网站注册，降低信息泄露风险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F941F9C-BE8C-45C2-96F3-47EA4C35D55E}"/>
              </a:ext>
            </a:extLst>
          </p:cNvPr>
          <p:cNvSpPr txBox="1"/>
          <p:nvPr/>
        </p:nvSpPr>
        <p:spPr>
          <a:xfrm>
            <a:off x="822080" y="5172198"/>
            <a:ext cx="2934786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如何减轻筛选简历工作量</a:t>
            </a:r>
            <a:endParaRPr lang="x-none" altLang="zh-CN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AAB7656-F72C-4BF8-A060-D08A4F8EC9CC}"/>
              </a:ext>
            </a:extLst>
          </p:cNvPr>
          <p:cNvSpPr txBox="1"/>
          <p:nvPr/>
        </p:nvSpPr>
        <p:spPr>
          <a:xfrm>
            <a:off x="822080" y="5695457"/>
            <a:ext cx="431609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如何快速甄别岗位最佳候选人群</a:t>
            </a:r>
            <a:endParaRPr lang="x-none" altLang="zh-CN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01A550E-A377-49DE-B033-44DACD425DAE}"/>
              </a:ext>
            </a:extLst>
          </p:cNvPr>
          <p:cNvSpPr txBox="1"/>
          <p:nvPr/>
        </p:nvSpPr>
        <p:spPr>
          <a:xfrm>
            <a:off x="6980016" y="5718964"/>
            <a:ext cx="478857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支持简历批量导入，设置岗位要求，完成一键匹配</a:t>
            </a:r>
            <a:endParaRPr lang="x-none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257E804-B20E-4797-9E57-13ABBA86A2D5}"/>
              </a:ext>
            </a:extLst>
          </p:cNvPr>
          <p:cNvCxnSpPr>
            <a:cxnSpLocks/>
          </p:cNvCxnSpPr>
          <p:nvPr/>
        </p:nvCxnSpPr>
        <p:spPr>
          <a:xfrm>
            <a:off x="6096000" y="4722545"/>
            <a:ext cx="5376227" cy="0"/>
          </a:xfrm>
          <a:prstGeom prst="line">
            <a:avLst/>
          </a:prstGeom>
          <a:ln w="28575">
            <a:solidFill>
              <a:srgbClr val="1078D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CCE64BFD-F39A-4AB5-9E73-50EA31FDCF96}"/>
              </a:ext>
            </a:extLst>
          </p:cNvPr>
          <p:cNvSpPr/>
          <p:nvPr/>
        </p:nvSpPr>
        <p:spPr>
          <a:xfrm>
            <a:off x="9238460" y="399955"/>
            <a:ext cx="29535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1078DB"/>
                </a:solidFill>
                <a:latin typeface="Noto Sans S Chinese Regular" panose="020B0500000000000000" pitchFamily="34" charset="-122"/>
                <a:ea typeface="Noto Sans S Chinese Regular" panose="020B0500000000000000" pitchFamily="34" charset="-122"/>
              </a:rPr>
              <a:t>职达解决方案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E1B016E-5FAC-4FBA-91B3-C8773C493389}"/>
              </a:ext>
            </a:extLst>
          </p:cNvPr>
          <p:cNvSpPr txBox="1"/>
          <p:nvPr/>
        </p:nvSpPr>
        <p:spPr>
          <a:xfrm>
            <a:off x="832799" y="4005899"/>
            <a:ext cx="459041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如何准备笔试面试，提高就职几率</a:t>
            </a:r>
            <a:endParaRPr lang="x-none" altLang="zh-CN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3D435B33-430C-4B7F-BEC5-9827F5FCCC41}"/>
              </a:ext>
            </a:extLst>
          </p:cNvPr>
          <p:cNvSpPr txBox="1"/>
          <p:nvPr/>
        </p:nvSpPr>
        <p:spPr>
          <a:xfrm>
            <a:off x="830897" y="1883742"/>
            <a:ext cx="453517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如何精准求职，避免海投简历</a:t>
            </a:r>
            <a:endParaRPr lang="x-none" altLang="zh-CN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BA40C0B-A5CC-48BC-B8FC-08720DCB49E7}"/>
              </a:ext>
            </a:extLst>
          </p:cNvPr>
          <p:cNvSpPr txBox="1"/>
          <p:nvPr/>
        </p:nvSpPr>
        <p:spPr>
          <a:xfrm>
            <a:off x="822080" y="2924720"/>
            <a:ext cx="3877985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如何</a:t>
            </a:r>
            <a:r>
              <a:rPr lang="x-none" altLang="zh-CN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全面了解职位、所在行业、公司状况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8D99ECB4-70BC-4A9E-9774-927F3BF82C7A}"/>
              </a:ext>
            </a:extLst>
          </p:cNvPr>
          <p:cNvSpPr txBox="1"/>
          <p:nvPr/>
        </p:nvSpPr>
        <p:spPr>
          <a:xfrm>
            <a:off x="822080" y="3498880"/>
            <a:ext cx="443551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如何确保招聘信息、岗位、公司的真实性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0B3E8FA7-16D6-42D7-8010-F4D4EE0F24B3}"/>
              </a:ext>
            </a:extLst>
          </p:cNvPr>
          <p:cNvSpPr txBox="1"/>
          <p:nvPr/>
        </p:nvSpPr>
        <p:spPr>
          <a:xfrm>
            <a:off x="9083465" y="1796901"/>
            <a:ext cx="2623598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爬虫技术综合全网岗位信息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3578D243-AF15-4374-9DA6-47D52C1BCD0E}"/>
              </a:ext>
            </a:extLst>
          </p:cNvPr>
          <p:cNvSpPr txBox="1"/>
          <p:nvPr/>
        </p:nvSpPr>
        <p:spPr>
          <a:xfrm>
            <a:off x="6551837" y="2326506"/>
            <a:ext cx="5274956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依据用户画像智能推荐个性化岗位，一键投递简历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2FC43B48-9EB0-4243-8B08-CAC92DF635C9}"/>
              </a:ext>
            </a:extLst>
          </p:cNvPr>
          <p:cNvSpPr txBox="1"/>
          <p:nvPr/>
        </p:nvSpPr>
        <p:spPr>
          <a:xfrm>
            <a:off x="8221502" y="2878365"/>
            <a:ext cx="348556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信息动态更新，消息及时提醒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B81CC47A-A997-4CB5-AF97-0CFB388AF81F}"/>
              </a:ext>
            </a:extLst>
          </p:cNvPr>
          <p:cNvSpPr txBox="1"/>
          <p:nvPr/>
        </p:nvSpPr>
        <p:spPr>
          <a:xfrm>
            <a:off x="7795778" y="3407994"/>
            <a:ext cx="392942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职位画像、行业画像、公司画像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069B1F06-BE40-4605-B8BB-BBB3582552E8}"/>
              </a:ext>
            </a:extLst>
          </p:cNvPr>
          <p:cNvSpPr txBox="1"/>
          <p:nvPr/>
        </p:nvSpPr>
        <p:spPr>
          <a:xfrm>
            <a:off x="8889862" y="4415020"/>
            <a:ext cx="281720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面向职位的分层指导</a:t>
            </a: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3A3BC901-E7E0-4C8F-BBD5-AE892AC71DE7}"/>
              </a:ext>
            </a:extLst>
          </p:cNvPr>
          <p:cNvCxnSpPr>
            <a:cxnSpLocks/>
          </p:cNvCxnSpPr>
          <p:nvPr/>
        </p:nvCxnSpPr>
        <p:spPr>
          <a:xfrm>
            <a:off x="897308" y="954295"/>
            <a:ext cx="5162180" cy="0"/>
          </a:xfrm>
          <a:prstGeom prst="line">
            <a:avLst/>
          </a:prstGeom>
          <a:ln w="2857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380DAB0F-E6A2-484E-BB70-6E052ABFC745}"/>
              </a:ext>
            </a:extLst>
          </p:cNvPr>
          <p:cNvCxnSpPr>
            <a:cxnSpLocks/>
          </p:cNvCxnSpPr>
          <p:nvPr/>
        </p:nvCxnSpPr>
        <p:spPr>
          <a:xfrm>
            <a:off x="6096000" y="954295"/>
            <a:ext cx="5376227" cy="0"/>
          </a:xfrm>
          <a:prstGeom prst="line">
            <a:avLst/>
          </a:prstGeom>
          <a:ln w="28575">
            <a:solidFill>
              <a:srgbClr val="1078DB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943D29A0-A114-40A4-BC06-EF2564BFA2BE}"/>
              </a:ext>
            </a:extLst>
          </p:cNvPr>
          <p:cNvSpPr txBox="1"/>
          <p:nvPr/>
        </p:nvSpPr>
        <p:spPr>
          <a:xfrm>
            <a:off x="830897" y="2403436"/>
            <a:ext cx="453517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如何减少浏览职位时间又不错过招聘信息</a:t>
            </a:r>
            <a:endParaRPr lang="x-none" altLang="zh-CN" sz="1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2C608DC-E551-44DF-953D-1E12DE6E9C1A}"/>
              </a:ext>
            </a:extLst>
          </p:cNvPr>
          <p:cNvSpPr txBox="1"/>
          <p:nvPr/>
        </p:nvSpPr>
        <p:spPr>
          <a:xfrm>
            <a:off x="117191" y="2035425"/>
            <a:ext cx="553998" cy="137630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求职者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487006E-FA57-402D-AB80-90ECEA6745F2}"/>
              </a:ext>
            </a:extLst>
          </p:cNvPr>
          <p:cNvSpPr txBox="1"/>
          <p:nvPr/>
        </p:nvSpPr>
        <p:spPr>
          <a:xfrm>
            <a:off x="117191" y="4836733"/>
            <a:ext cx="553998" cy="137630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招聘者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369A38CA-634C-4BA1-8CB3-EF17DA885ACD}"/>
              </a:ext>
            </a:extLst>
          </p:cNvPr>
          <p:cNvSpPr txBox="1"/>
          <p:nvPr/>
        </p:nvSpPr>
        <p:spPr>
          <a:xfrm>
            <a:off x="7795778" y="3899179"/>
            <a:ext cx="392942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查看岗位来源，进行安全评估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59D0A6A-BD24-4419-8C47-976C09783C13}"/>
              </a:ext>
            </a:extLst>
          </p:cNvPr>
          <p:cNvSpPr txBox="1"/>
          <p:nvPr/>
        </p:nvSpPr>
        <p:spPr>
          <a:xfrm>
            <a:off x="6961874" y="6293349"/>
            <a:ext cx="4788573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根据匹配度高低排序，精准推荐候选人</a:t>
            </a:r>
            <a:endParaRPr lang="x-none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8B8153D5-7ACA-4CFF-9AE3-23F3A7EA74B8}"/>
              </a:ext>
            </a:extLst>
          </p:cNvPr>
          <p:cNvSpPr/>
          <p:nvPr/>
        </p:nvSpPr>
        <p:spPr>
          <a:xfrm>
            <a:off x="5073161" y="1178485"/>
            <a:ext cx="409501" cy="398350"/>
          </a:xfrm>
          <a:prstGeom prst="ellipse">
            <a:avLst/>
          </a:prstGeom>
          <a:solidFill>
            <a:schemeClr val="bg1"/>
          </a:solidFill>
          <a:ln w="28575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078DB"/>
                </a:solidFill>
              </a:rPr>
              <a:t>1</a:t>
            </a:r>
            <a:endParaRPr lang="zh-CN" altLang="en-US" dirty="0">
              <a:solidFill>
                <a:srgbClr val="1078DB"/>
              </a:solidFill>
            </a:endParaRPr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75D01C8C-067F-4414-A76A-526DBE929FFD}"/>
              </a:ext>
            </a:extLst>
          </p:cNvPr>
          <p:cNvSpPr/>
          <p:nvPr/>
        </p:nvSpPr>
        <p:spPr>
          <a:xfrm>
            <a:off x="6551837" y="1715301"/>
            <a:ext cx="406033" cy="371170"/>
          </a:xfrm>
          <a:prstGeom prst="ellipse">
            <a:avLst/>
          </a:prstGeom>
          <a:solidFill>
            <a:srgbClr val="1078DB"/>
          </a:solidFill>
          <a:ln w="19050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id="{F56AF898-6525-4E9C-89A0-7F242BE7EEDC}"/>
              </a:ext>
            </a:extLst>
          </p:cNvPr>
          <p:cNvSpPr/>
          <p:nvPr/>
        </p:nvSpPr>
        <p:spPr>
          <a:xfrm>
            <a:off x="5073161" y="1801024"/>
            <a:ext cx="406033" cy="396103"/>
          </a:xfrm>
          <a:prstGeom prst="ellipse">
            <a:avLst/>
          </a:prstGeom>
          <a:solidFill>
            <a:schemeClr val="bg1"/>
          </a:solidFill>
          <a:ln w="28575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078DB"/>
                </a:solidFill>
              </a:rPr>
              <a:t>2</a:t>
            </a:r>
            <a:endParaRPr lang="zh-CN" altLang="en-US" dirty="0">
              <a:solidFill>
                <a:srgbClr val="1078DB"/>
              </a:solidFill>
            </a:endParaRPr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4CA2A254-C137-4F38-B6C8-C0A0E8218D26}"/>
              </a:ext>
            </a:extLst>
          </p:cNvPr>
          <p:cNvSpPr/>
          <p:nvPr/>
        </p:nvSpPr>
        <p:spPr>
          <a:xfrm>
            <a:off x="6551837" y="2287107"/>
            <a:ext cx="385344" cy="385138"/>
          </a:xfrm>
          <a:prstGeom prst="ellipse">
            <a:avLst/>
          </a:prstGeom>
          <a:solidFill>
            <a:srgbClr val="1078DB"/>
          </a:solidFill>
          <a:ln w="19050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A1C845D1-518B-4C9D-8A59-DAE746724813}"/>
              </a:ext>
            </a:extLst>
          </p:cNvPr>
          <p:cNvSpPr/>
          <p:nvPr/>
        </p:nvSpPr>
        <p:spPr>
          <a:xfrm>
            <a:off x="5075397" y="2384133"/>
            <a:ext cx="401560" cy="382172"/>
          </a:xfrm>
          <a:prstGeom prst="ellipse">
            <a:avLst/>
          </a:prstGeom>
          <a:solidFill>
            <a:schemeClr val="bg1"/>
          </a:solidFill>
          <a:ln w="28575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078DB"/>
                </a:solidFill>
              </a:rPr>
              <a:t>3</a:t>
            </a:r>
            <a:endParaRPr lang="zh-CN" altLang="en-US" dirty="0">
              <a:solidFill>
                <a:srgbClr val="1078DB"/>
              </a:solidFill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5CBBC8F-26CC-4395-BD6E-37B2264D0325}"/>
              </a:ext>
            </a:extLst>
          </p:cNvPr>
          <p:cNvCxnSpPr>
            <a:cxnSpLocks/>
            <a:stCxn id="17" idx="6"/>
            <a:endCxn id="67" idx="2"/>
          </p:cNvCxnSpPr>
          <p:nvPr/>
        </p:nvCxnSpPr>
        <p:spPr>
          <a:xfrm>
            <a:off x="5482662" y="1377660"/>
            <a:ext cx="1069175" cy="523226"/>
          </a:xfrm>
          <a:prstGeom prst="line">
            <a:avLst/>
          </a:prstGeom>
          <a:ln w="28575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A29EE8EE-43CA-467D-871C-0F8D91309603}"/>
              </a:ext>
            </a:extLst>
          </p:cNvPr>
          <p:cNvCxnSpPr>
            <a:cxnSpLocks/>
            <a:stCxn id="68" idx="6"/>
            <a:endCxn id="67" idx="2"/>
          </p:cNvCxnSpPr>
          <p:nvPr/>
        </p:nvCxnSpPr>
        <p:spPr>
          <a:xfrm flipV="1">
            <a:off x="5479194" y="1900886"/>
            <a:ext cx="1072643" cy="98190"/>
          </a:xfrm>
          <a:prstGeom prst="line">
            <a:avLst/>
          </a:prstGeom>
          <a:ln w="28575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F3E1C4BA-4EAE-47D0-8632-BFF057E1223A}"/>
              </a:ext>
            </a:extLst>
          </p:cNvPr>
          <p:cNvCxnSpPr>
            <a:cxnSpLocks/>
            <a:stCxn id="68" idx="6"/>
            <a:endCxn id="69" idx="2"/>
          </p:cNvCxnSpPr>
          <p:nvPr/>
        </p:nvCxnSpPr>
        <p:spPr>
          <a:xfrm>
            <a:off x="5479194" y="1999076"/>
            <a:ext cx="1072643" cy="480600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391F2B99-BD2F-4E71-99FA-DEF97D151253}"/>
              </a:ext>
            </a:extLst>
          </p:cNvPr>
          <p:cNvCxnSpPr>
            <a:cxnSpLocks/>
            <a:stCxn id="69" idx="2"/>
            <a:endCxn id="70" idx="6"/>
          </p:cNvCxnSpPr>
          <p:nvPr/>
        </p:nvCxnSpPr>
        <p:spPr>
          <a:xfrm flipH="1">
            <a:off x="5476957" y="2479676"/>
            <a:ext cx="1074880" cy="95543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71ED8B4B-5D63-4506-ACF1-5DAB99108130}"/>
              </a:ext>
            </a:extLst>
          </p:cNvPr>
          <p:cNvCxnSpPr>
            <a:cxnSpLocks/>
            <a:stCxn id="70" idx="6"/>
          </p:cNvCxnSpPr>
          <p:nvPr/>
        </p:nvCxnSpPr>
        <p:spPr>
          <a:xfrm>
            <a:off x="5476957" y="2575219"/>
            <a:ext cx="1079012" cy="477438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0D888BF9-A573-421B-9851-E48A574E689A}"/>
              </a:ext>
            </a:extLst>
          </p:cNvPr>
          <p:cNvCxnSpPr>
            <a:cxnSpLocks/>
          </p:cNvCxnSpPr>
          <p:nvPr/>
        </p:nvCxnSpPr>
        <p:spPr>
          <a:xfrm flipV="1">
            <a:off x="5452100" y="3052657"/>
            <a:ext cx="1103869" cy="52370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椭圆 79">
            <a:extLst>
              <a:ext uri="{FF2B5EF4-FFF2-40B4-BE49-F238E27FC236}">
                <a16:creationId xmlns:a16="http://schemas.microsoft.com/office/drawing/2014/main" id="{D3B7F347-B05B-4FEF-A9E7-F882AEF1A023}"/>
              </a:ext>
            </a:extLst>
          </p:cNvPr>
          <p:cNvSpPr/>
          <p:nvPr/>
        </p:nvSpPr>
        <p:spPr>
          <a:xfrm>
            <a:off x="5075397" y="2906091"/>
            <a:ext cx="401560" cy="382172"/>
          </a:xfrm>
          <a:prstGeom prst="ellipse">
            <a:avLst/>
          </a:prstGeom>
          <a:solidFill>
            <a:schemeClr val="bg1"/>
          </a:solidFill>
          <a:ln w="28575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078DB"/>
                </a:solidFill>
              </a:rPr>
              <a:t>4</a:t>
            </a:r>
            <a:endParaRPr lang="zh-CN" altLang="en-US" dirty="0">
              <a:solidFill>
                <a:srgbClr val="1078DB"/>
              </a:solidFill>
            </a:endParaRPr>
          </a:p>
        </p:txBody>
      </p:sp>
      <p:cxnSp>
        <p:nvCxnSpPr>
          <p:cNvPr id="84" name="直接连接符 83">
            <a:extLst>
              <a:ext uri="{FF2B5EF4-FFF2-40B4-BE49-F238E27FC236}">
                <a16:creationId xmlns:a16="http://schemas.microsoft.com/office/drawing/2014/main" id="{6529FE7D-B7F5-41B3-8A7D-2635462C1833}"/>
              </a:ext>
            </a:extLst>
          </p:cNvPr>
          <p:cNvCxnSpPr>
            <a:cxnSpLocks/>
          </p:cNvCxnSpPr>
          <p:nvPr/>
        </p:nvCxnSpPr>
        <p:spPr>
          <a:xfrm>
            <a:off x="5476957" y="3105027"/>
            <a:ext cx="1079012" cy="472244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椭圆 85">
            <a:extLst>
              <a:ext uri="{FF2B5EF4-FFF2-40B4-BE49-F238E27FC236}">
                <a16:creationId xmlns:a16="http://schemas.microsoft.com/office/drawing/2014/main" id="{644A7B57-30C0-4BAC-A330-3DAE3C30DA0B}"/>
              </a:ext>
            </a:extLst>
          </p:cNvPr>
          <p:cNvSpPr/>
          <p:nvPr/>
        </p:nvSpPr>
        <p:spPr>
          <a:xfrm>
            <a:off x="6564077" y="2863296"/>
            <a:ext cx="385344" cy="385138"/>
          </a:xfrm>
          <a:prstGeom prst="ellipse">
            <a:avLst/>
          </a:prstGeom>
          <a:solidFill>
            <a:srgbClr val="1078DB"/>
          </a:solidFill>
          <a:ln w="19050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87" name="椭圆 86">
            <a:extLst>
              <a:ext uri="{FF2B5EF4-FFF2-40B4-BE49-F238E27FC236}">
                <a16:creationId xmlns:a16="http://schemas.microsoft.com/office/drawing/2014/main" id="{73076972-34E0-4A17-A9CF-66C91D390051}"/>
              </a:ext>
            </a:extLst>
          </p:cNvPr>
          <p:cNvSpPr/>
          <p:nvPr/>
        </p:nvSpPr>
        <p:spPr>
          <a:xfrm>
            <a:off x="6552597" y="3390938"/>
            <a:ext cx="385344" cy="385138"/>
          </a:xfrm>
          <a:prstGeom prst="ellipse">
            <a:avLst/>
          </a:prstGeom>
          <a:solidFill>
            <a:srgbClr val="1078DB"/>
          </a:solidFill>
          <a:ln w="19050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4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CC61A778-43A9-4E9A-897B-6619EB585B7C}"/>
              </a:ext>
            </a:extLst>
          </p:cNvPr>
          <p:cNvSpPr/>
          <p:nvPr/>
        </p:nvSpPr>
        <p:spPr>
          <a:xfrm>
            <a:off x="5067128" y="3408899"/>
            <a:ext cx="401560" cy="382172"/>
          </a:xfrm>
          <a:prstGeom prst="ellipse">
            <a:avLst/>
          </a:prstGeom>
          <a:solidFill>
            <a:schemeClr val="bg1"/>
          </a:solidFill>
          <a:ln w="28575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078DB"/>
                </a:solidFill>
              </a:rPr>
              <a:t>5</a:t>
            </a:r>
            <a:endParaRPr lang="zh-CN" altLang="en-US" dirty="0">
              <a:solidFill>
                <a:srgbClr val="1078DB"/>
              </a:solidFill>
            </a:endParaRPr>
          </a:p>
        </p:txBody>
      </p:sp>
      <p:sp>
        <p:nvSpPr>
          <p:cNvPr id="89" name="椭圆 88">
            <a:extLst>
              <a:ext uri="{FF2B5EF4-FFF2-40B4-BE49-F238E27FC236}">
                <a16:creationId xmlns:a16="http://schemas.microsoft.com/office/drawing/2014/main" id="{87A88A4A-DAFF-4825-B56D-715359CEEB14}"/>
              </a:ext>
            </a:extLst>
          </p:cNvPr>
          <p:cNvSpPr/>
          <p:nvPr/>
        </p:nvSpPr>
        <p:spPr>
          <a:xfrm>
            <a:off x="6551837" y="3891032"/>
            <a:ext cx="385344" cy="385138"/>
          </a:xfrm>
          <a:prstGeom prst="ellipse">
            <a:avLst/>
          </a:prstGeom>
          <a:solidFill>
            <a:srgbClr val="1078DB"/>
          </a:solidFill>
          <a:ln w="19050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5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28F2F8B9-B235-46A0-AEA0-CFAFB6DCD863}"/>
              </a:ext>
            </a:extLst>
          </p:cNvPr>
          <p:cNvCxnSpPr>
            <a:cxnSpLocks/>
          </p:cNvCxnSpPr>
          <p:nvPr/>
        </p:nvCxnSpPr>
        <p:spPr>
          <a:xfrm>
            <a:off x="5458399" y="3619293"/>
            <a:ext cx="1079012" cy="472244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>
            <a:extLst>
              <a:ext uri="{FF2B5EF4-FFF2-40B4-BE49-F238E27FC236}">
                <a16:creationId xmlns:a16="http://schemas.microsoft.com/office/drawing/2014/main" id="{27D7879B-42AE-4B3F-8424-B38F7880EFD4}"/>
              </a:ext>
            </a:extLst>
          </p:cNvPr>
          <p:cNvCxnSpPr>
            <a:cxnSpLocks/>
            <a:endCxn id="87" idx="2"/>
          </p:cNvCxnSpPr>
          <p:nvPr/>
        </p:nvCxnSpPr>
        <p:spPr>
          <a:xfrm>
            <a:off x="5452100" y="3573049"/>
            <a:ext cx="1100497" cy="10458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椭圆 92">
            <a:extLst>
              <a:ext uri="{FF2B5EF4-FFF2-40B4-BE49-F238E27FC236}">
                <a16:creationId xmlns:a16="http://schemas.microsoft.com/office/drawing/2014/main" id="{181A2764-D736-40D6-8A79-DEBC377C11BA}"/>
              </a:ext>
            </a:extLst>
          </p:cNvPr>
          <p:cNvSpPr/>
          <p:nvPr/>
        </p:nvSpPr>
        <p:spPr>
          <a:xfrm>
            <a:off x="5067128" y="3949344"/>
            <a:ext cx="401560" cy="382172"/>
          </a:xfrm>
          <a:prstGeom prst="ellipse">
            <a:avLst/>
          </a:prstGeom>
          <a:solidFill>
            <a:schemeClr val="bg1"/>
          </a:solidFill>
          <a:ln w="28575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078DB"/>
                </a:solidFill>
              </a:rPr>
              <a:t>6</a:t>
            </a:r>
            <a:endParaRPr lang="zh-CN" altLang="en-US" dirty="0">
              <a:solidFill>
                <a:srgbClr val="1078DB"/>
              </a:solidFill>
            </a:endParaRPr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787FF356-F8EA-4B80-9A6E-94B4DE2C0F21}"/>
              </a:ext>
            </a:extLst>
          </p:cNvPr>
          <p:cNvSpPr/>
          <p:nvPr/>
        </p:nvSpPr>
        <p:spPr>
          <a:xfrm>
            <a:off x="6551837" y="4360697"/>
            <a:ext cx="385344" cy="385138"/>
          </a:xfrm>
          <a:prstGeom prst="ellipse">
            <a:avLst/>
          </a:prstGeom>
          <a:solidFill>
            <a:srgbClr val="1078DB"/>
          </a:solidFill>
          <a:ln w="19050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6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95" name="直接连接符 94">
            <a:extLst>
              <a:ext uri="{FF2B5EF4-FFF2-40B4-BE49-F238E27FC236}">
                <a16:creationId xmlns:a16="http://schemas.microsoft.com/office/drawing/2014/main" id="{5D7DD803-46DF-49B9-BF1D-EBB8699E7E02}"/>
              </a:ext>
            </a:extLst>
          </p:cNvPr>
          <p:cNvCxnSpPr>
            <a:cxnSpLocks/>
            <a:endCxn id="94" idx="2"/>
          </p:cNvCxnSpPr>
          <p:nvPr/>
        </p:nvCxnSpPr>
        <p:spPr>
          <a:xfrm>
            <a:off x="5470756" y="4175176"/>
            <a:ext cx="1081081" cy="378090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B8528D53-9AA0-46F4-AE1E-51497AF1C604}"/>
              </a:ext>
            </a:extLst>
          </p:cNvPr>
          <p:cNvCxnSpPr>
            <a:cxnSpLocks/>
            <a:endCxn id="89" idx="2"/>
          </p:cNvCxnSpPr>
          <p:nvPr/>
        </p:nvCxnSpPr>
        <p:spPr>
          <a:xfrm flipV="1">
            <a:off x="5457069" y="4083601"/>
            <a:ext cx="1094768" cy="64090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椭圆 98">
            <a:extLst>
              <a:ext uri="{FF2B5EF4-FFF2-40B4-BE49-F238E27FC236}">
                <a16:creationId xmlns:a16="http://schemas.microsoft.com/office/drawing/2014/main" id="{D47E12E1-F12B-4ADD-AE58-2BB5E00A3D0F}"/>
              </a:ext>
            </a:extLst>
          </p:cNvPr>
          <p:cNvSpPr/>
          <p:nvPr/>
        </p:nvSpPr>
        <p:spPr>
          <a:xfrm>
            <a:off x="5052848" y="5120602"/>
            <a:ext cx="409501" cy="398350"/>
          </a:xfrm>
          <a:prstGeom prst="ellipse">
            <a:avLst/>
          </a:prstGeom>
          <a:solidFill>
            <a:schemeClr val="bg1"/>
          </a:solidFill>
          <a:ln w="28575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078DB"/>
                </a:solidFill>
              </a:rPr>
              <a:t>1</a:t>
            </a:r>
            <a:endParaRPr lang="zh-CN" altLang="en-US" dirty="0">
              <a:solidFill>
                <a:srgbClr val="1078DB"/>
              </a:solidFill>
            </a:endParaRPr>
          </a:p>
        </p:txBody>
      </p:sp>
      <p:sp>
        <p:nvSpPr>
          <p:cNvPr id="100" name="椭圆 99">
            <a:extLst>
              <a:ext uri="{FF2B5EF4-FFF2-40B4-BE49-F238E27FC236}">
                <a16:creationId xmlns:a16="http://schemas.microsoft.com/office/drawing/2014/main" id="{CEE1CB20-AC91-4D12-B8FA-AEEDDFE9E9E7}"/>
              </a:ext>
            </a:extLst>
          </p:cNvPr>
          <p:cNvSpPr/>
          <p:nvPr/>
        </p:nvSpPr>
        <p:spPr>
          <a:xfrm>
            <a:off x="6573983" y="5618679"/>
            <a:ext cx="406033" cy="371170"/>
          </a:xfrm>
          <a:prstGeom prst="ellipse">
            <a:avLst/>
          </a:prstGeom>
          <a:solidFill>
            <a:srgbClr val="1078DB"/>
          </a:solidFill>
          <a:ln w="19050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1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102" name="直接连接符 101">
            <a:extLst>
              <a:ext uri="{FF2B5EF4-FFF2-40B4-BE49-F238E27FC236}">
                <a16:creationId xmlns:a16="http://schemas.microsoft.com/office/drawing/2014/main" id="{DA9DC1CA-C02E-42A7-9F5E-53B597DB1A0B}"/>
              </a:ext>
            </a:extLst>
          </p:cNvPr>
          <p:cNvCxnSpPr>
            <a:cxnSpLocks/>
            <a:endCxn id="100" idx="2"/>
          </p:cNvCxnSpPr>
          <p:nvPr/>
        </p:nvCxnSpPr>
        <p:spPr>
          <a:xfrm>
            <a:off x="5452100" y="5325348"/>
            <a:ext cx="1121883" cy="478916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椭圆 103">
            <a:extLst>
              <a:ext uri="{FF2B5EF4-FFF2-40B4-BE49-F238E27FC236}">
                <a16:creationId xmlns:a16="http://schemas.microsoft.com/office/drawing/2014/main" id="{E0E1D82B-9026-4F9C-97B3-A825D46ABE11}"/>
              </a:ext>
            </a:extLst>
          </p:cNvPr>
          <p:cNvSpPr/>
          <p:nvPr/>
        </p:nvSpPr>
        <p:spPr>
          <a:xfrm>
            <a:off x="5052665" y="5700599"/>
            <a:ext cx="406033" cy="396103"/>
          </a:xfrm>
          <a:prstGeom prst="ellipse">
            <a:avLst/>
          </a:prstGeom>
          <a:solidFill>
            <a:schemeClr val="bg1"/>
          </a:solidFill>
          <a:ln w="28575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1078DB"/>
                </a:solidFill>
              </a:rPr>
              <a:t>2</a:t>
            </a:r>
            <a:endParaRPr lang="zh-CN" altLang="en-US" dirty="0">
              <a:solidFill>
                <a:srgbClr val="1078DB"/>
              </a:solidFill>
            </a:endParaRPr>
          </a:p>
        </p:txBody>
      </p:sp>
      <p:sp>
        <p:nvSpPr>
          <p:cNvPr id="105" name="椭圆 104">
            <a:extLst>
              <a:ext uri="{FF2B5EF4-FFF2-40B4-BE49-F238E27FC236}">
                <a16:creationId xmlns:a16="http://schemas.microsoft.com/office/drawing/2014/main" id="{3BA159E1-BEA7-4CDD-B1B9-445D87EC3044}"/>
              </a:ext>
            </a:extLst>
          </p:cNvPr>
          <p:cNvSpPr/>
          <p:nvPr/>
        </p:nvSpPr>
        <p:spPr>
          <a:xfrm>
            <a:off x="6584327" y="6282287"/>
            <a:ext cx="385344" cy="385138"/>
          </a:xfrm>
          <a:prstGeom prst="ellipse">
            <a:avLst/>
          </a:prstGeom>
          <a:solidFill>
            <a:srgbClr val="1078DB"/>
          </a:solidFill>
          <a:ln w="19050"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2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106" name="直接连接符 105">
            <a:extLst>
              <a:ext uri="{FF2B5EF4-FFF2-40B4-BE49-F238E27FC236}">
                <a16:creationId xmlns:a16="http://schemas.microsoft.com/office/drawing/2014/main" id="{FB642227-ED7E-44FB-8A47-D880CAE14ADA}"/>
              </a:ext>
            </a:extLst>
          </p:cNvPr>
          <p:cNvCxnSpPr>
            <a:cxnSpLocks/>
            <a:stCxn id="104" idx="6"/>
            <a:endCxn id="100" idx="2"/>
          </p:cNvCxnSpPr>
          <p:nvPr/>
        </p:nvCxnSpPr>
        <p:spPr>
          <a:xfrm flipV="1">
            <a:off x="5458698" y="5804264"/>
            <a:ext cx="1115285" cy="94387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>
            <a:extLst>
              <a:ext uri="{FF2B5EF4-FFF2-40B4-BE49-F238E27FC236}">
                <a16:creationId xmlns:a16="http://schemas.microsoft.com/office/drawing/2014/main" id="{38A3D3A7-8AF9-4779-AE12-0AE552BC1A2D}"/>
              </a:ext>
            </a:extLst>
          </p:cNvPr>
          <p:cNvCxnSpPr>
            <a:cxnSpLocks/>
          </p:cNvCxnSpPr>
          <p:nvPr/>
        </p:nvCxnSpPr>
        <p:spPr>
          <a:xfrm>
            <a:off x="5449189" y="5907929"/>
            <a:ext cx="1119430" cy="603704"/>
          </a:xfrm>
          <a:prstGeom prst="line">
            <a:avLst/>
          </a:prstGeom>
          <a:ln w="38100">
            <a:solidFill>
              <a:srgbClr val="39B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126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6F2F36E-6068-4050-91AA-15A01E14F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24" y="419962"/>
            <a:ext cx="12192000" cy="6854653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7C8046-F0EB-4DC2-BBE4-58B066C9B80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1AE5891-2B0B-4A5D-BB7F-21274622D42F}"/>
              </a:ext>
            </a:extLst>
          </p:cNvPr>
          <p:cNvSpPr txBox="1"/>
          <p:nvPr/>
        </p:nvSpPr>
        <p:spPr>
          <a:xfrm>
            <a:off x="695163" y="585358"/>
            <a:ext cx="41160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方案设计-系统架构</a:t>
            </a:r>
          </a:p>
          <a:p>
            <a:endParaRPr lang="zh-CN" altLang="en-US" sz="2000" dirty="0">
              <a:solidFill>
                <a:srgbClr val="1078DB"/>
              </a:solidFill>
              <a:latin typeface="Noto Sans S Chinese DemiLight" panose="020B0400000000000000" pitchFamily="34" charset="-122"/>
              <a:ea typeface="Noto Sans S Chinese DemiLight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1158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751C72C-064A-4728-8E2C-90B04D24F7D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728B568-63ED-4A0A-ABAD-F1821A7E3219}"/>
              </a:ext>
            </a:extLst>
          </p:cNvPr>
          <p:cNvSpPr txBox="1"/>
          <p:nvPr/>
        </p:nvSpPr>
        <p:spPr>
          <a:xfrm>
            <a:off x="4451376" y="276302"/>
            <a:ext cx="41160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方案设计-</a:t>
            </a:r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r>
              <a:rPr lang="x-none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架构</a:t>
            </a:r>
          </a:p>
          <a:p>
            <a:endParaRPr lang="zh-CN" altLang="en-US" sz="2000" dirty="0">
              <a:solidFill>
                <a:srgbClr val="1078D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807CA73-C1F3-430A-9540-C3715965C9A5}"/>
              </a:ext>
            </a:extLst>
          </p:cNvPr>
          <p:cNvSpPr/>
          <p:nvPr/>
        </p:nvSpPr>
        <p:spPr>
          <a:xfrm>
            <a:off x="2625828" y="923908"/>
            <a:ext cx="728665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职达集成最成熟的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NodeJS, express, 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php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以及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mongo dB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，辅以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iView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html5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css3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vue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ajax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等前端技术及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hadoop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平台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pyspider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爬虫框架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，构建了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基于大数据深度学习技术的人岗匹配系统。</a:t>
            </a:r>
          </a:p>
          <a:p>
            <a:pPr algn="ctr"/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92018C9-F36E-41F6-81B4-1FFFB1F1471D}"/>
              </a:ext>
            </a:extLst>
          </p:cNvPr>
          <p:cNvGrpSpPr/>
          <p:nvPr/>
        </p:nvGrpSpPr>
        <p:grpSpPr>
          <a:xfrm>
            <a:off x="2288348" y="3470173"/>
            <a:ext cx="1476443" cy="1266695"/>
            <a:chOff x="2281938" y="3357563"/>
            <a:chExt cx="1379305" cy="1379305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88B57E79-F349-47A1-8DF0-AD7D15FCA251}"/>
                </a:ext>
              </a:extLst>
            </p:cNvPr>
            <p:cNvSpPr/>
            <p:nvPr/>
          </p:nvSpPr>
          <p:spPr>
            <a:xfrm>
              <a:off x="2281938" y="3357563"/>
              <a:ext cx="1379305" cy="1379305"/>
            </a:xfrm>
            <a:prstGeom prst="ellipse">
              <a:avLst/>
            </a:prstGeom>
            <a:solidFill>
              <a:srgbClr val="1078DB"/>
            </a:solidFill>
            <a:ln>
              <a:solidFill>
                <a:srgbClr val="1078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D0A110B-9C34-4074-B329-8A4B7CBBDE93}"/>
                </a:ext>
              </a:extLst>
            </p:cNvPr>
            <p:cNvSpPr txBox="1"/>
            <p:nvPr/>
          </p:nvSpPr>
          <p:spPr>
            <a:xfrm>
              <a:off x="2411389" y="3862550"/>
              <a:ext cx="112040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前端技术</a:t>
              </a:r>
            </a:p>
          </p:txBody>
        </p:sp>
      </p:grpSp>
      <p:sp>
        <p:nvSpPr>
          <p:cNvPr id="10" name="椭圆 9">
            <a:extLst>
              <a:ext uri="{FF2B5EF4-FFF2-40B4-BE49-F238E27FC236}">
                <a16:creationId xmlns:a16="http://schemas.microsoft.com/office/drawing/2014/main" id="{592A2370-1A9E-47BB-AF29-D90AFA038AD5}"/>
              </a:ext>
            </a:extLst>
          </p:cNvPr>
          <p:cNvSpPr/>
          <p:nvPr/>
        </p:nvSpPr>
        <p:spPr>
          <a:xfrm>
            <a:off x="5032976" y="4367253"/>
            <a:ext cx="1476443" cy="1266695"/>
          </a:xfrm>
          <a:prstGeom prst="ellipse">
            <a:avLst/>
          </a:prstGeom>
          <a:solidFill>
            <a:srgbClr val="1078DB"/>
          </a:solidFill>
          <a:ln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DDCA88E-6EC7-4ED4-A2F1-832A37606098}"/>
              </a:ext>
            </a:extLst>
          </p:cNvPr>
          <p:cNvSpPr txBox="1"/>
          <p:nvPr/>
        </p:nvSpPr>
        <p:spPr>
          <a:xfrm>
            <a:off x="5161225" y="4789782"/>
            <a:ext cx="119930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后端技术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C85D3BD-16C4-4996-BEA3-345E0E3F4765}"/>
              </a:ext>
            </a:extLst>
          </p:cNvPr>
          <p:cNvSpPr/>
          <p:nvPr/>
        </p:nvSpPr>
        <p:spPr>
          <a:xfrm>
            <a:off x="7942101" y="2944843"/>
            <a:ext cx="1476443" cy="1266695"/>
          </a:xfrm>
          <a:prstGeom prst="ellipse">
            <a:avLst/>
          </a:prstGeom>
          <a:solidFill>
            <a:srgbClr val="1078DB"/>
          </a:solidFill>
          <a:ln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AC3C0EB-F568-4C8D-AA91-21909CABC5BB}"/>
              </a:ext>
            </a:extLst>
          </p:cNvPr>
          <p:cNvSpPr txBox="1"/>
          <p:nvPr/>
        </p:nvSpPr>
        <p:spPr>
          <a:xfrm>
            <a:off x="8070350" y="3367372"/>
            <a:ext cx="119930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技术框架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C76F10E-9CC8-45A7-A54F-913417F06BD7}"/>
              </a:ext>
            </a:extLst>
          </p:cNvPr>
          <p:cNvSpPr/>
          <p:nvPr/>
        </p:nvSpPr>
        <p:spPr>
          <a:xfrm>
            <a:off x="1267326" y="2321483"/>
            <a:ext cx="956802" cy="820876"/>
          </a:xfrm>
          <a:prstGeom prst="ellipse">
            <a:avLst/>
          </a:prstGeom>
          <a:noFill/>
          <a:ln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1ED4746-3315-4D17-BDC3-46DF97A2E2C5}"/>
              </a:ext>
            </a:extLst>
          </p:cNvPr>
          <p:cNvSpPr txBox="1"/>
          <p:nvPr/>
        </p:nvSpPr>
        <p:spPr>
          <a:xfrm>
            <a:off x="1333500" y="2541053"/>
            <a:ext cx="79290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631EAE-0F64-4B67-A0A4-14C9DDAAEE76}"/>
              </a:ext>
            </a:extLst>
          </p:cNvPr>
          <p:cNvSpPr/>
          <p:nvPr/>
        </p:nvSpPr>
        <p:spPr>
          <a:xfrm>
            <a:off x="1333500" y="4662730"/>
            <a:ext cx="880758" cy="755634"/>
          </a:xfrm>
          <a:prstGeom prst="ellipse">
            <a:avLst/>
          </a:prstGeom>
          <a:noFill/>
          <a:ln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469E544-BF83-4116-8D23-43B8FC1FDCA8}"/>
              </a:ext>
            </a:extLst>
          </p:cNvPr>
          <p:cNvSpPr txBox="1"/>
          <p:nvPr/>
        </p:nvSpPr>
        <p:spPr>
          <a:xfrm>
            <a:off x="1389573" y="4852445"/>
            <a:ext cx="75958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DCB994D-5AF0-4369-ACE4-AF51BE709681}"/>
              </a:ext>
            </a:extLst>
          </p:cNvPr>
          <p:cNvSpPr/>
          <p:nvPr/>
        </p:nvSpPr>
        <p:spPr>
          <a:xfrm>
            <a:off x="3901132" y="2584899"/>
            <a:ext cx="956802" cy="820876"/>
          </a:xfrm>
          <a:prstGeom prst="ellipse">
            <a:avLst/>
          </a:prstGeom>
          <a:noFill/>
          <a:ln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2AFA0E0-5576-48E3-B4C0-8C85DDA673DB}"/>
              </a:ext>
            </a:extLst>
          </p:cNvPr>
          <p:cNvSpPr txBox="1"/>
          <p:nvPr/>
        </p:nvSpPr>
        <p:spPr>
          <a:xfrm>
            <a:off x="3992396" y="2804336"/>
            <a:ext cx="75958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ajax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D864B83B-FD9A-4781-B101-1C795B7F1B92}"/>
              </a:ext>
            </a:extLst>
          </p:cNvPr>
          <p:cNvSpPr/>
          <p:nvPr/>
        </p:nvSpPr>
        <p:spPr>
          <a:xfrm>
            <a:off x="3476184" y="5546613"/>
            <a:ext cx="1208167" cy="1036531"/>
          </a:xfrm>
          <a:prstGeom prst="ellipse">
            <a:avLst/>
          </a:prstGeom>
          <a:noFill/>
          <a:ln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319F630-A629-4BDB-A6AE-E829BADE28B3}"/>
              </a:ext>
            </a:extLst>
          </p:cNvPr>
          <p:cNvSpPr txBox="1"/>
          <p:nvPr/>
        </p:nvSpPr>
        <p:spPr>
          <a:xfrm>
            <a:off x="3476184" y="5901412"/>
            <a:ext cx="120816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NodeJS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4A60404B-DD6C-4CA8-861C-C760D7FF4C8D}"/>
              </a:ext>
            </a:extLst>
          </p:cNvPr>
          <p:cNvSpPr/>
          <p:nvPr/>
        </p:nvSpPr>
        <p:spPr>
          <a:xfrm>
            <a:off x="6971317" y="5283771"/>
            <a:ext cx="1208167" cy="1036531"/>
          </a:xfrm>
          <a:prstGeom prst="ellipse">
            <a:avLst/>
          </a:prstGeom>
          <a:noFill/>
          <a:ln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F6AC8B7-040C-41C0-8534-823685284AB6}"/>
              </a:ext>
            </a:extLst>
          </p:cNvPr>
          <p:cNvSpPr txBox="1"/>
          <p:nvPr/>
        </p:nvSpPr>
        <p:spPr>
          <a:xfrm>
            <a:off x="6971318" y="5589789"/>
            <a:ext cx="120816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express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461DCA2C-FE9A-433E-A5FE-9FD708C645CC}"/>
              </a:ext>
            </a:extLst>
          </p:cNvPr>
          <p:cNvSpPr/>
          <p:nvPr/>
        </p:nvSpPr>
        <p:spPr>
          <a:xfrm>
            <a:off x="5687295" y="3153371"/>
            <a:ext cx="895980" cy="768695"/>
          </a:xfrm>
          <a:prstGeom prst="ellipse">
            <a:avLst/>
          </a:prstGeom>
          <a:noFill/>
          <a:ln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AD799F3-3970-4771-B02A-3D2FF9627757}"/>
              </a:ext>
            </a:extLst>
          </p:cNvPr>
          <p:cNvSpPr txBox="1"/>
          <p:nvPr/>
        </p:nvSpPr>
        <p:spPr>
          <a:xfrm>
            <a:off x="5666454" y="3349177"/>
            <a:ext cx="95680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php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CA4B6DE7-9BB9-44B7-92FE-34D79065DA6B}"/>
              </a:ext>
            </a:extLst>
          </p:cNvPr>
          <p:cNvSpPr/>
          <p:nvPr/>
        </p:nvSpPr>
        <p:spPr>
          <a:xfrm>
            <a:off x="9985898" y="2256817"/>
            <a:ext cx="1200911" cy="1030306"/>
          </a:xfrm>
          <a:prstGeom prst="ellipse">
            <a:avLst/>
          </a:prstGeom>
          <a:noFill/>
          <a:ln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F60D498-3B4E-4980-99E3-EDE51D6D5D1F}"/>
              </a:ext>
            </a:extLst>
          </p:cNvPr>
          <p:cNvSpPr txBox="1"/>
          <p:nvPr/>
        </p:nvSpPr>
        <p:spPr>
          <a:xfrm>
            <a:off x="10033381" y="2588989"/>
            <a:ext cx="109830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752F8048-1BD5-4847-AB1C-7834DBD31693}"/>
              </a:ext>
            </a:extLst>
          </p:cNvPr>
          <p:cNvSpPr/>
          <p:nvPr/>
        </p:nvSpPr>
        <p:spPr>
          <a:xfrm>
            <a:off x="9424947" y="4562175"/>
            <a:ext cx="1200911" cy="1030306"/>
          </a:xfrm>
          <a:prstGeom prst="ellipse">
            <a:avLst/>
          </a:prstGeom>
          <a:noFill/>
          <a:ln>
            <a:solidFill>
              <a:srgbClr val="1078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30C8739-31BA-4BB3-A772-DBA6AAA38A1C}"/>
              </a:ext>
            </a:extLst>
          </p:cNvPr>
          <p:cNvSpPr txBox="1"/>
          <p:nvPr/>
        </p:nvSpPr>
        <p:spPr>
          <a:xfrm>
            <a:off x="9424946" y="4824202"/>
            <a:ext cx="120091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Pyspider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7435B807-34C5-4332-A64D-3B4A31D6C1BE}"/>
              </a:ext>
            </a:extLst>
          </p:cNvPr>
          <p:cNvCxnSpPr>
            <a:stCxn id="5" idx="5"/>
            <a:endCxn id="3" idx="1"/>
          </p:cNvCxnSpPr>
          <p:nvPr/>
        </p:nvCxnSpPr>
        <p:spPr>
          <a:xfrm>
            <a:off x="2084008" y="3022144"/>
            <a:ext cx="420560" cy="633532"/>
          </a:xfrm>
          <a:prstGeom prst="line">
            <a:avLst/>
          </a:prstGeom>
          <a:ln w="12700">
            <a:solidFill>
              <a:srgbClr val="1078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D08D8EC5-30B3-492E-B40B-00B598A8D9EA}"/>
              </a:ext>
            </a:extLst>
          </p:cNvPr>
          <p:cNvCxnSpPr>
            <a:stCxn id="15" idx="7"/>
            <a:endCxn id="3" idx="3"/>
          </p:cNvCxnSpPr>
          <p:nvPr/>
        </p:nvCxnSpPr>
        <p:spPr>
          <a:xfrm flipV="1">
            <a:off x="2085274" y="4551365"/>
            <a:ext cx="419294" cy="222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873791C9-F521-4C6D-9249-2E0D58E71A0A}"/>
              </a:ext>
            </a:extLst>
          </p:cNvPr>
          <p:cNvCxnSpPr>
            <a:cxnSpLocks/>
            <a:stCxn id="3" idx="7"/>
            <a:endCxn id="17" idx="3"/>
          </p:cNvCxnSpPr>
          <p:nvPr/>
        </p:nvCxnSpPr>
        <p:spPr>
          <a:xfrm flipV="1">
            <a:off x="3548571" y="3285560"/>
            <a:ext cx="492681" cy="3701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C5500F5A-B883-4C8C-A9E1-ABB3589796BE}"/>
              </a:ext>
            </a:extLst>
          </p:cNvPr>
          <p:cNvCxnSpPr>
            <a:cxnSpLocks/>
            <a:stCxn id="3" idx="5"/>
            <a:endCxn id="10" idx="2"/>
          </p:cNvCxnSpPr>
          <p:nvPr/>
        </p:nvCxnSpPr>
        <p:spPr>
          <a:xfrm>
            <a:off x="3548571" y="4551365"/>
            <a:ext cx="1484405" cy="449236"/>
          </a:xfrm>
          <a:prstGeom prst="line">
            <a:avLst/>
          </a:prstGeom>
          <a:ln w="28575">
            <a:solidFill>
              <a:srgbClr val="1078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3D228A82-DCD9-4E56-AF22-E980B6429AEE}"/>
              </a:ext>
            </a:extLst>
          </p:cNvPr>
          <p:cNvCxnSpPr>
            <a:stCxn id="10" idx="6"/>
            <a:endCxn id="12" idx="3"/>
          </p:cNvCxnSpPr>
          <p:nvPr/>
        </p:nvCxnSpPr>
        <p:spPr>
          <a:xfrm flipV="1">
            <a:off x="6509419" y="4026035"/>
            <a:ext cx="1648902" cy="974566"/>
          </a:xfrm>
          <a:prstGeom prst="line">
            <a:avLst/>
          </a:prstGeom>
          <a:ln w="28575">
            <a:solidFill>
              <a:srgbClr val="1078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2C905B12-D147-4D8E-AC57-3A752E7192D0}"/>
              </a:ext>
            </a:extLst>
          </p:cNvPr>
          <p:cNvCxnSpPr>
            <a:stCxn id="10" idx="0"/>
            <a:endCxn id="23" idx="3"/>
          </p:cNvCxnSpPr>
          <p:nvPr/>
        </p:nvCxnSpPr>
        <p:spPr>
          <a:xfrm flipV="1">
            <a:off x="5771198" y="3809493"/>
            <a:ext cx="47310" cy="557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4E5B156B-DED9-4AD6-86E4-024AA4E54138}"/>
              </a:ext>
            </a:extLst>
          </p:cNvPr>
          <p:cNvCxnSpPr>
            <a:stCxn id="10" idx="3"/>
            <a:endCxn id="20" idx="3"/>
          </p:cNvCxnSpPr>
          <p:nvPr/>
        </p:nvCxnSpPr>
        <p:spPr>
          <a:xfrm flipH="1">
            <a:off x="4684350" y="5448445"/>
            <a:ext cx="564846" cy="637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D4FE16F4-813D-4FF2-8F82-9B65000F48FA}"/>
              </a:ext>
            </a:extLst>
          </p:cNvPr>
          <p:cNvCxnSpPr>
            <a:stCxn id="10" idx="5"/>
            <a:endCxn id="22" idx="1"/>
          </p:cNvCxnSpPr>
          <p:nvPr/>
        </p:nvCxnSpPr>
        <p:spPr>
          <a:xfrm>
            <a:off x="6293199" y="5448445"/>
            <a:ext cx="678119" cy="32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C750EF4F-7651-4EEC-87E0-F62C53148AE3}"/>
              </a:ext>
            </a:extLst>
          </p:cNvPr>
          <p:cNvCxnSpPr>
            <a:stCxn id="12" idx="5"/>
            <a:endCxn id="27" idx="1"/>
          </p:cNvCxnSpPr>
          <p:nvPr/>
        </p:nvCxnSpPr>
        <p:spPr>
          <a:xfrm>
            <a:off x="9202324" y="4026035"/>
            <a:ext cx="398492" cy="687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644CD0A2-45A3-43F5-91EA-55339F96764F}"/>
              </a:ext>
            </a:extLst>
          </p:cNvPr>
          <p:cNvCxnSpPr>
            <a:cxnSpLocks/>
            <a:stCxn id="12" idx="7"/>
            <a:endCxn id="25" idx="2"/>
          </p:cNvCxnSpPr>
          <p:nvPr/>
        </p:nvCxnSpPr>
        <p:spPr>
          <a:xfrm flipV="1">
            <a:off x="9202324" y="2771970"/>
            <a:ext cx="783574" cy="3583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6123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4527F1D-6415-49CE-8315-99050CC4039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44" t="13293" r="28192" b="16166"/>
          <a:stretch/>
        </p:blipFill>
        <p:spPr>
          <a:xfrm>
            <a:off x="5204089" y="290994"/>
            <a:ext cx="6987911" cy="613313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68B7A9C-8E23-49E2-88FA-F2C44B47AD93}"/>
              </a:ext>
            </a:extLst>
          </p:cNvPr>
          <p:cNvSpPr txBox="1"/>
          <p:nvPr/>
        </p:nvSpPr>
        <p:spPr>
          <a:xfrm>
            <a:off x="715352" y="519842"/>
            <a:ext cx="4621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x-none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1078D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核心功能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1078D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1078DB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全网岗位一站检索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B03B9E-4B21-4D64-94AE-4F4A6DC6E2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06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25383D5-CD5F-4919-BD30-2354297301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5" b="2178"/>
          <a:stretch/>
        </p:blipFill>
        <p:spPr>
          <a:xfrm>
            <a:off x="4073258" y="2680531"/>
            <a:ext cx="2988170" cy="1878030"/>
          </a:xfrm>
          <a:prstGeom prst="rect">
            <a:avLst/>
          </a:prstGeom>
          <a:effectLst>
            <a:outerShdw blurRad="419100" dist="38100" dir="2700000" sx="101000" sy="101000" algn="tl" rotWithShape="0">
              <a:schemeClr val="bg2">
                <a:lumMod val="50000"/>
                <a:alpha val="30000"/>
              </a:schemeClr>
            </a:outerShdw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86698B6D-B4AA-47FC-BE02-4E0F5A2A1ABB}"/>
              </a:ext>
            </a:extLst>
          </p:cNvPr>
          <p:cNvSpPr txBox="1"/>
          <p:nvPr/>
        </p:nvSpPr>
        <p:spPr>
          <a:xfrm>
            <a:off x="1055688" y="2254861"/>
            <a:ext cx="2549820" cy="2484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利用爬虫系统，自定义爬取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网站名称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爬取网址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爬取频率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各大招聘网站岗位信息数据，多网站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动态更新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，信息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综合全面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3966D63B-5B78-4C1B-A528-8E08F63A86F1}"/>
              </a:ext>
            </a:extLst>
          </p:cNvPr>
          <p:cNvSpPr/>
          <p:nvPr/>
        </p:nvSpPr>
        <p:spPr>
          <a:xfrm>
            <a:off x="4352192" y="3033346"/>
            <a:ext cx="474785" cy="20222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AA805236-A4A2-4608-99EA-DCE76DDA56E4}"/>
              </a:ext>
            </a:extLst>
          </p:cNvPr>
          <p:cNvSpPr/>
          <p:nvPr/>
        </p:nvSpPr>
        <p:spPr>
          <a:xfrm>
            <a:off x="4352191" y="3294870"/>
            <a:ext cx="474785" cy="20222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36D72C01-85DF-472A-ACB9-BC9120A6B858}"/>
              </a:ext>
            </a:extLst>
          </p:cNvPr>
          <p:cNvSpPr/>
          <p:nvPr/>
        </p:nvSpPr>
        <p:spPr>
          <a:xfrm>
            <a:off x="4352191" y="3556394"/>
            <a:ext cx="474785" cy="20222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19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96CAA2A-45AE-4DD9-A590-D8B1D1202750}"/>
              </a:ext>
            </a:extLst>
          </p:cNvPr>
          <p:cNvSpPr txBox="1"/>
          <p:nvPr/>
        </p:nvSpPr>
        <p:spPr>
          <a:xfrm>
            <a:off x="711835" y="512763"/>
            <a:ext cx="5043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核心功能</a:t>
            </a:r>
            <a:r>
              <a:rPr lang="en-US" altLang="zh-CN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智能匹配科学推荐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3CDEF9A-FC6E-4B6D-A0A1-2054D47FD8BB}"/>
              </a:ext>
            </a:extLst>
          </p:cNvPr>
          <p:cNvSpPr/>
          <p:nvPr/>
        </p:nvSpPr>
        <p:spPr>
          <a:xfrm>
            <a:off x="1185498" y="2690336"/>
            <a:ext cx="282379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zh-CN" dirty="0">
                <a:latin typeface="微软雅黑 Light" panose="020B0502040204020203"/>
                <a:ea typeface="微软雅黑 Light" panose="020B0502040204020203"/>
              </a:rPr>
              <a:t>求职者完善自身信息后</a:t>
            </a: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：</a:t>
            </a:r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  <a:p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  <a:p>
            <a:r>
              <a:rPr lang="zh-CN" altLang="zh-CN" dirty="0">
                <a:latin typeface="微软雅黑 Light" panose="020B0502040204020203"/>
                <a:ea typeface="微软雅黑 Light" panose="020B0502040204020203"/>
              </a:rPr>
              <a:t>点击确认即进入</a:t>
            </a:r>
            <a:r>
              <a:rPr lang="zh-CN" altLang="zh-CN" b="1" dirty="0">
                <a:latin typeface="微软雅黑 Light" panose="020B0502040204020203"/>
                <a:ea typeface="微软雅黑 Light" panose="020B0502040204020203"/>
              </a:rPr>
              <a:t>匹配完成界面</a:t>
            </a:r>
            <a:r>
              <a:rPr lang="zh-CN" altLang="zh-CN" dirty="0">
                <a:latin typeface="微软雅黑 Light" panose="020B0502040204020203"/>
                <a:ea typeface="微软雅黑 Light" panose="020B0502040204020203"/>
              </a:rPr>
              <a:t>。各岗位信息按</a:t>
            </a:r>
            <a:r>
              <a:rPr lang="zh-CN" altLang="zh-CN" b="1" dirty="0">
                <a:latin typeface="微软雅黑 Light" panose="020B0502040204020203"/>
                <a:ea typeface="微软雅黑 Light" panose="020B0502040204020203"/>
              </a:rPr>
              <a:t>匹配度高低</a:t>
            </a:r>
            <a:r>
              <a:rPr lang="zh-CN" altLang="zh-CN" dirty="0">
                <a:latin typeface="微软雅黑 Light" panose="020B0502040204020203"/>
                <a:ea typeface="微软雅黑 Light" panose="020B0502040204020203"/>
              </a:rPr>
              <a:t>进行</a:t>
            </a: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推荐</a:t>
            </a:r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  <a:p>
            <a:endParaRPr lang="en-US" altLang="zh-CN" dirty="0">
              <a:latin typeface="微软雅黑 Light" panose="020B0502040204020203"/>
              <a:ea typeface="微软雅黑 Light" panose="020B0502040204020203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CN" altLang="en-US" dirty="0">
                <a:latin typeface="微软雅黑 Light" panose="020B0502040204020203"/>
                <a:ea typeface="微软雅黑 Light" panose="020B0502040204020203"/>
              </a:rPr>
              <a:t>精准推荐最匹配工作！</a:t>
            </a:r>
          </a:p>
        </p:txBody>
      </p:sp>
      <p:sp>
        <p:nvSpPr>
          <p:cNvPr id="12" name="内容占位符 11">
            <a:extLst>
              <a:ext uri="{FF2B5EF4-FFF2-40B4-BE49-F238E27FC236}">
                <a16:creationId xmlns:a16="http://schemas.microsoft.com/office/drawing/2014/main" id="{4706FDA7-C0DE-4F6D-9309-40DCD543FB2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07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640BE07-951A-467A-A425-42AD32DB96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80" y="-189211"/>
            <a:ext cx="9919469" cy="784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590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6FC5B5D-1349-496E-A06D-ABCD11D432E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72" r="26245" b="11841"/>
          <a:stretch/>
        </p:blipFill>
        <p:spPr>
          <a:xfrm>
            <a:off x="4221271" y="0"/>
            <a:ext cx="7970729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26616E4-CA3B-45E0-B5D2-13481D0CA08B}"/>
              </a:ext>
            </a:extLst>
          </p:cNvPr>
          <p:cNvSpPr txBox="1"/>
          <p:nvPr/>
        </p:nvSpPr>
        <p:spPr>
          <a:xfrm>
            <a:off x="527497" y="607748"/>
            <a:ext cx="4642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</a:t>
            </a:r>
            <a:r>
              <a:rPr lang="x-none" altLang="zh-CN" sz="24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en-US" altLang="zh-CN" sz="24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dirty="0">
                <a:solidFill>
                  <a:srgbClr val="1078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人岗画像智能生成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06C1FCC-058F-4493-9DD6-484FA7FBFE05}"/>
              </a:ext>
            </a:extLst>
          </p:cNvPr>
          <p:cNvSpPr/>
          <p:nvPr/>
        </p:nvSpPr>
        <p:spPr>
          <a:xfrm>
            <a:off x="803275" y="2436302"/>
            <a:ext cx="4434843" cy="31836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ea typeface="微软雅黑 Light" panose="020B0502040204020203"/>
              </a:rPr>
              <a:t>进入</a:t>
            </a:r>
            <a:r>
              <a:rPr lang="zh-CN" altLang="zh-CN" dirty="0">
                <a:ea typeface="微软雅黑 Light" panose="020B0502040204020203"/>
              </a:rPr>
              <a:t>岗位匹配情况详细页</a:t>
            </a:r>
            <a:r>
              <a:rPr lang="en-US" altLang="zh-CN" dirty="0">
                <a:ea typeface="微软雅黑 Light" panose="020B0502040204020203"/>
              </a:rPr>
              <a:t>:</a:t>
            </a:r>
          </a:p>
          <a:p>
            <a:pPr>
              <a:lnSpc>
                <a:spcPct val="125000"/>
              </a:lnSpc>
            </a:pPr>
            <a:endParaRPr lang="en-US" altLang="zh-CN" dirty="0">
              <a:ea typeface="微软雅黑 Light" panose="020B0502040204020203"/>
            </a:endParaRPr>
          </a:p>
          <a:p>
            <a:pPr>
              <a:lnSpc>
                <a:spcPct val="125000"/>
              </a:lnSpc>
            </a:pPr>
            <a:r>
              <a:rPr lang="zh-CN" altLang="en-US" dirty="0">
                <a:ea typeface="微软雅黑 Light" panose="020B0502040204020203"/>
              </a:rPr>
              <a:t>用户</a:t>
            </a:r>
            <a:r>
              <a:rPr lang="zh-CN" altLang="zh-CN" dirty="0">
                <a:ea typeface="微软雅黑 Light" panose="020B0502040204020203"/>
              </a:rPr>
              <a:t>可依次查看面向该岗位</a:t>
            </a:r>
            <a:r>
              <a:rPr lang="zh-CN" altLang="en-US" dirty="0">
                <a:ea typeface="微软雅黑 Light" panose="020B0502040204020203"/>
              </a:rPr>
              <a:t>相关的：</a:t>
            </a:r>
            <a:endParaRPr lang="en-US" altLang="zh-CN" dirty="0">
              <a:ea typeface="微软雅黑 Light" panose="020B0502040204020203"/>
            </a:endParaRPr>
          </a:p>
          <a:p>
            <a:pPr>
              <a:lnSpc>
                <a:spcPct val="125000"/>
              </a:lnSpc>
            </a:pPr>
            <a:r>
              <a:rPr lang="zh-CN" altLang="zh-CN" b="1" dirty="0">
                <a:ea typeface="微软雅黑 Light" panose="020B0502040204020203"/>
              </a:rPr>
              <a:t>人岗匹配画像</a:t>
            </a:r>
            <a:r>
              <a:rPr lang="en-US" altLang="zh-CN" b="1" dirty="0">
                <a:ea typeface="微软雅黑 Light" panose="020B0502040204020203"/>
              </a:rPr>
              <a:t>---</a:t>
            </a:r>
            <a:r>
              <a:rPr lang="zh-CN" altLang="en-US" dirty="0">
                <a:ea typeface="微软雅黑 Light" panose="020B0502040204020203"/>
              </a:rPr>
              <a:t>获取匹配度来源</a:t>
            </a:r>
            <a:endParaRPr lang="en-US" altLang="zh-CN" dirty="0">
              <a:ea typeface="微软雅黑 Light" panose="020B0502040204020203"/>
            </a:endParaRPr>
          </a:p>
          <a:p>
            <a:pPr>
              <a:lnSpc>
                <a:spcPct val="125000"/>
              </a:lnSpc>
            </a:pPr>
            <a:r>
              <a:rPr lang="zh-CN" altLang="zh-CN" b="1" dirty="0">
                <a:ea typeface="微软雅黑 Light" panose="020B0502040204020203"/>
              </a:rPr>
              <a:t>行业画像</a:t>
            </a:r>
            <a:r>
              <a:rPr lang="en-US" altLang="zh-CN" b="1" dirty="0">
                <a:ea typeface="微软雅黑 Light" panose="020B0502040204020203"/>
              </a:rPr>
              <a:t>---</a:t>
            </a:r>
            <a:r>
              <a:rPr lang="zh-CN" altLang="en-US" dirty="0">
                <a:ea typeface="微软雅黑 Light" panose="020B0502040204020203"/>
              </a:rPr>
              <a:t>了解行业情况、发展潜力</a:t>
            </a:r>
            <a:endParaRPr lang="en-US" altLang="zh-CN" dirty="0">
              <a:ea typeface="微软雅黑 Light" panose="020B0502040204020203"/>
            </a:endParaRPr>
          </a:p>
          <a:p>
            <a:pPr>
              <a:lnSpc>
                <a:spcPct val="125000"/>
              </a:lnSpc>
            </a:pPr>
            <a:r>
              <a:rPr lang="zh-CN" altLang="zh-CN" b="1" dirty="0">
                <a:ea typeface="微软雅黑 Light" panose="020B0502040204020203"/>
              </a:rPr>
              <a:t>公司画像</a:t>
            </a:r>
            <a:r>
              <a:rPr lang="en-US" altLang="zh-CN" b="1" dirty="0">
                <a:ea typeface="微软雅黑 Light" panose="020B0502040204020203"/>
              </a:rPr>
              <a:t>---</a:t>
            </a:r>
            <a:r>
              <a:rPr lang="zh-CN" altLang="en-US" dirty="0">
                <a:ea typeface="微软雅黑 Light" panose="020B0502040204020203"/>
              </a:rPr>
              <a:t>评估公司安全性，求职更可靠</a:t>
            </a:r>
            <a:endParaRPr lang="en-US" altLang="zh-CN" dirty="0">
              <a:ea typeface="微软雅黑 Light" panose="020B0502040204020203"/>
            </a:endParaRPr>
          </a:p>
          <a:p>
            <a:pPr>
              <a:lnSpc>
                <a:spcPct val="125000"/>
              </a:lnSpc>
            </a:pPr>
            <a:r>
              <a:rPr lang="zh-CN" altLang="en-US" b="1" dirty="0">
                <a:ea typeface="微软雅黑 Light" panose="020B0502040204020203"/>
              </a:rPr>
              <a:t>个人竞争力报告</a:t>
            </a:r>
            <a:r>
              <a:rPr lang="en-US" altLang="zh-CN" b="1" dirty="0">
                <a:ea typeface="微软雅黑 Light" panose="020B0502040204020203"/>
              </a:rPr>
              <a:t>---</a:t>
            </a:r>
            <a:r>
              <a:rPr lang="zh-CN" altLang="en-US" dirty="0">
                <a:ea typeface="微软雅黑 Light" panose="020B0502040204020203"/>
              </a:rPr>
              <a:t>分析竞争优势劣势</a:t>
            </a:r>
            <a:endParaRPr lang="en-US" altLang="zh-CN" dirty="0">
              <a:ea typeface="微软雅黑 Light" panose="020B0502040204020203"/>
            </a:endParaRPr>
          </a:p>
          <a:p>
            <a:pPr>
              <a:lnSpc>
                <a:spcPct val="125000"/>
              </a:lnSpc>
            </a:pPr>
            <a:endParaRPr lang="en-US" altLang="zh-CN" dirty="0">
              <a:ea typeface="微软雅黑 Light" panose="020B0502040204020203"/>
            </a:endParaRPr>
          </a:p>
          <a:p>
            <a:pPr marL="285750" indent="-285750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zh-CN" altLang="en-US" dirty="0">
                <a:ea typeface="微软雅黑 Light" panose="020B0502040204020203"/>
              </a:rPr>
              <a:t>全面了解岗位详情！</a:t>
            </a:r>
          </a:p>
        </p:txBody>
      </p:sp>
      <p:sp>
        <p:nvSpPr>
          <p:cNvPr id="6" name="内容占位符 1">
            <a:extLst>
              <a:ext uri="{FF2B5EF4-FFF2-40B4-BE49-F238E27FC236}">
                <a16:creationId xmlns:a16="http://schemas.microsoft.com/office/drawing/2014/main" id="{40A3DFE5-FF34-4108-B9A3-2D7C8C6918F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629573" y="6393734"/>
            <a:ext cx="460010" cy="344831"/>
          </a:xfrm>
        </p:spPr>
        <p:txBody>
          <a:bodyPr/>
          <a:lstStyle/>
          <a:p>
            <a:r>
              <a:rPr lang="en-US" altLang="zh-CN" dirty="0"/>
              <a:t>08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56503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33272148-aed2-4f28-8795-4555220b0c2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ae78a79-16a3-48ab-b39e-fcb256b38b1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1253458d-ba0b-4d2e-bb13-2c77dfe53ff7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182CB"/>
    </a:accent1>
    <a:accent2>
      <a:srgbClr val="4794EA"/>
    </a:accent2>
    <a:accent3>
      <a:srgbClr val="467FB4"/>
    </a:accent3>
    <a:accent4>
      <a:srgbClr val="5793C9"/>
    </a:accent4>
    <a:accent5>
      <a:srgbClr val="066BAE"/>
    </a:accent5>
    <a:accent6>
      <a:srgbClr val="595959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1566</TotalTime>
  <Words>1292</Words>
  <Application>Microsoft Office PowerPoint</Application>
  <PresentationFormat>宽屏</PresentationFormat>
  <Paragraphs>215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7" baseType="lpstr">
      <vt:lpstr>Noto Sans S Chinese Bold</vt:lpstr>
      <vt:lpstr>Noto Sans S Chinese DemiLight</vt:lpstr>
      <vt:lpstr>Noto Sans S Chinese Light</vt:lpstr>
      <vt:lpstr>Noto Sans S Chinese Medium</vt:lpstr>
      <vt:lpstr>Noto Sans S Chinese Regular</vt:lpstr>
      <vt:lpstr>Noto Sans S Chinese Thin</vt:lpstr>
      <vt:lpstr>等线</vt:lpstr>
      <vt:lpstr>等线 Light</vt:lpstr>
      <vt:lpstr>宋体</vt:lpstr>
      <vt:lpstr>微软雅黑 Light</vt:lpstr>
      <vt:lpstr>Arial</vt:lpstr>
      <vt:lpstr>Calibri</vt:lpstr>
      <vt:lpstr>Times New Roman</vt:lpstr>
      <vt:lpstr>Wingdings</vt:lpstr>
      <vt:lpstr>微软雅黑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罗雪蕾</dc:creator>
  <cp:lastModifiedBy>You</cp:lastModifiedBy>
  <cp:revision>214</cp:revision>
  <dcterms:created xsi:type="dcterms:W3CDTF">2018-04-09T17:17:00Z</dcterms:created>
  <dcterms:modified xsi:type="dcterms:W3CDTF">2018-04-19T22:31:05Z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